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76" r:id="rId20"/>
    <p:sldId id="275" r:id="rId21"/>
    <p:sldId id="272" r:id="rId22"/>
  </p:sldIdLst>
  <p:sldSz cx="12192000" cy="6858000"/>
  <p:notesSz cx="6858000" cy="9144000"/>
  <p:defaultTextStyle>
    <a:defPPr>
      <a:defRPr lang="ru-K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D7B57-7DFB-A1B1-728A-52F33B8168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99AB264-E30B-6F1F-9B63-A6434AF6BF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A0D46FC-C94D-2FA2-BDA2-379AA424E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7BAD-B68E-450F-B162-299DAD349579}" type="datetimeFigureOut">
              <a:rPr lang="ru-KZ" smtClean="0"/>
              <a:t>16.02.2026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6AF8E7E-0217-0818-F3A4-CE848A6AB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59147F-3A85-9361-4D04-384090B28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379B8-FA28-4DE0-A870-9C15289F6D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58333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8AB41B-4F02-A29D-D071-AD06EFAE8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9FA2EB6-F57C-BB69-0737-A6AEB45896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4579BB5-3A1C-8B8C-86C0-6845080B2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7BAD-B68E-450F-B162-299DAD349579}" type="datetimeFigureOut">
              <a:rPr lang="ru-KZ" smtClean="0"/>
              <a:t>16.02.2026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D951196-FC9A-3665-2B51-24EE9A3A6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0FC2FF-E708-656A-2686-CD7B4FA3B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379B8-FA28-4DE0-A870-9C15289F6D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24481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E6FFF50-55DB-CA31-6038-F04FB1B147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B360146-0F32-F9D1-C255-CD844C938C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A2AD4C-1E3D-0745-42E8-038C0A294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7BAD-B68E-450F-B162-299DAD349579}" type="datetimeFigureOut">
              <a:rPr lang="ru-KZ" smtClean="0"/>
              <a:t>16.02.2026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B0DABB-4BB6-6238-9C93-77BEF0830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A2CAB7-82EB-F1F4-A607-841A89838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379B8-FA28-4DE0-A870-9C15289F6D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02818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757977-F021-A1B0-8791-289ACD752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4AF0CCC-7D9E-5E98-4CF1-98BAD62903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3AA52F-FAEA-C4AF-7FE0-0243A2A13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7BAD-B68E-450F-B162-299DAD349579}" type="datetimeFigureOut">
              <a:rPr lang="ru-KZ" smtClean="0"/>
              <a:t>16.02.2026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571B25-2B0F-1099-19E5-8F911DB66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44272D-00F7-7125-C180-868223124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379B8-FA28-4DE0-A870-9C15289F6D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124037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383D83-062C-6010-755E-8A6AEAA78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6FF6F9-D01B-7620-EB3B-E07B60A87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5F61BA2-0F80-330C-81C7-69FFF8EE5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7BAD-B68E-450F-B162-299DAD349579}" type="datetimeFigureOut">
              <a:rPr lang="ru-KZ" smtClean="0"/>
              <a:t>16.02.2026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1D4EA6-8932-F5F9-D0DB-9303EEAD37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8965B6-6B09-CF94-D63E-76C5DCAC1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379B8-FA28-4DE0-A870-9C15289F6D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92295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A376F-F4BF-FAA1-B8D1-B8E3FAC93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F7ADA4-AA9A-7745-66EE-E0B3085D5C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5199504-E324-33A1-5A68-178C3685E2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C51207-1681-D4D6-CD7B-030AB8436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7BAD-B68E-450F-B162-299DAD349579}" type="datetimeFigureOut">
              <a:rPr lang="ru-KZ" smtClean="0"/>
              <a:t>16.02.2026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55D2B55-0090-A635-C97C-6B4529504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BCA4ACE-E742-948E-7F2D-FBB07D92F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379B8-FA28-4DE0-A870-9C15289F6D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142868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346DFD-C15B-90FA-A01B-CE70EE2E9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C587E44-8716-F749-FDDC-66A167B512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56C51AD-D79E-C94C-8B29-D07BBEAFA6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90424CF-7F88-0084-4F78-6EC6DC7D54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545AC3B-1E96-345E-4A8E-D44D31CCD6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298AC8E-56F6-4722-0C8F-375C8332B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7BAD-B68E-450F-B162-299DAD349579}" type="datetimeFigureOut">
              <a:rPr lang="ru-KZ" smtClean="0"/>
              <a:t>16.02.2026</a:t>
            </a:fld>
            <a:endParaRPr lang="ru-KZ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DFD78C2-97CE-61DE-6A46-9E18A3029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3F9CC60-EB6D-1DAC-6CBE-BC460E070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379B8-FA28-4DE0-A870-9C15289F6D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05992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6F9756-4D29-1AF7-FAA3-703E9DC87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8000FE6-FABE-D12C-BEC2-41424BF04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7BAD-B68E-450F-B162-299DAD349579}" type="datetimeFigureOut">
              <a:rPr lang="ru-KZ" smtClean="0"/>
              <a:t>16.02.2026</a:t>
            </a:fld>
            <a:endParaRPr lang="ru-KZ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5CFE8B7-4F99-4030-4DDD-B985E37B3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CAD789F-A469-918D-428F-0F0DB2A02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379B8-FA28-4DE0-A870-9C15289F6D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0339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C929B30-763B-F4DC-E611-CEE661BF2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7BAD-B68E-450F-B162-299DAD349579}" type="datetimeFigureOut">
              <a:rPr lang="ru-KZ" smtClean="0"/>
              <a:t>16.02.2026</a:t>
            </a:fld>
            <a:endParaRPr lang="ru-KZ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0D1A5E9-70D3-35EA-A0B2-26ED1D0E9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C89635-1253-0790-9621-256BC9BF9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379B8-FA28-4DE0-A870-9C15289F6D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4026219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38B536-E9E8-0CF4-1F7F-E5EA61F1E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9A4CDF-8EBB-D173-215D-7B0E46C68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C0DDA9A-6171-6930-048C-B28DA1771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4FE4920-CA4F-1D1E-462B-BCA285256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7BAD-B68E-450F-B162-299DAD349579}" type="datetimeFigureOut">
              <a:rPr lang="ru-KZ" smtClean="0"/>
              <a:t>16.02.2026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7E818E2-2D09-FB5E-D58C-06F6598DC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A4792B9-5827-7270-29D1-94D129E42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379B8-FA28-4DE0-A870-9C15289F6D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15521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8EFCC4-03E9-7DB4-B7CC-88D5CCE7C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211B3D3-37DB-A349-AD60-0E94627870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Z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8D929AF-1109-E9F2-74BD-6DB2613B14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827CBB8-493C-5FBE-6245-737911987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27BAD-B68E-450F-B162-299DAD349579}" type="datetimeFigureOut">
              <a:rPr lang="ru-KZ" smtClean="0"/>
              <a:t>16.02.2026</a:t>
            </a:fld>
            <a:endParaRPr lang="ru-KZ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C696FE6-A7D2-DCAE-06BD-FD99FDD5D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1330902-28BA-033F-6FAA-A8CF55728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D379B8-FA28-4DE0-A870-9C15289F6D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358754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D4B896-3D63-7866-088E-986827F20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Z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A98B064-E6F1-E1C9-26C7-38D1C03B89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655F53-35BD-9FB3-99C7-8C2C06052A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A27BAD-B68E-450F-B162-299DAD349579}" type="datetimeFigureOut">
              <a:rPr lang="ru-KZ" smtClean="0"/>
              <a:t>16.02.2026</a:t>
            </a:fld>
            <a:endParaRPr lang="ru-KZ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C56892B-ED09-17DF-7B4D-50EA5C598B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F5C847-3E5A-2741-7947-3C8D09AF50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D379B8-FA28-4DE0-A870-9C15289F6D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41760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18B317-745F-CC00-3BA9-9E52C57AFE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сенсорлық</a:t>
            </a:r>
            <a:r>
              <a:rPr lang="ru-RU" dirty="0"/>
              <a:t> </a:t>
            </a:r>
            <a:r>
              <a:rPr lang="ru-RU" dirty="0" err="1"/>
              <a:t>желілердегі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протоколдары</a:t>
            </a:r>
            <a:endParaRPr lang="ru-KZ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4DBFD17-D87E-EEA9-B345-DC2B07AD43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dirty="0"/>
              <a:t>16.02.2026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579251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A0BFDEB-65BD-BB7E-60CA-AF070A7ACD3F}"/>
              </a:ext>
            </a:extLst>
          </p:cNvPr>
          <p:cNvSpPr txBox="1"/>
          <p:nvPr/>
        </p:nvSpPr>
        <p:spPr>
          <a:xfrm>
            <a:off x="676747" y="227359"/>
            <a:ext cx="609750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b="1" dirty="0" err="1"/>
              <a:t>Жиілік</a:t>
            </a:r>
            <a:r>
              <a:rPr lang="ru-RU" sz="3200" b="1" dirty="0"/>
              <a:t> </a:t>
            </a:r>
            <a:r>
              <a:rPr lang="ru-RU" sz="3200" b="1" dirty="0" err="1"/>
              <a:t>диапазондары</a:t>
            </a:r>
            <a:endParaRPr lang="ru-RU" sz="3200" b="1" dirty="0"/>
          </a:p>
          <a:p>
            <a:pPr>
              <a:buNone/>
            </a:pPr>
            <a:endParaRPr lang="ru-RU" sz="32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/>
              <a:t>433 </a:t>
            </a:r>
            <a:r>
              <a:rPr lang="en-US" sz="3200" dirty="0"/>
              <a:t>MHz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868 MHz (</a:t>
            </a:r>
            <a:r>
              <a:rPr lang="ru-RU" sz="3200" dirty="0" err="1"/>
              <a:t>Еуропа</a:t>
            </a:r>
            <a:r>
              <a:rPr lang="ru-RU" sz="3200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/>
              <a:t>915 </a:t>
            </a:r>
            <a:r>
              <a:rPr lang="en-US" sz="3200" dirty="0"/>
              <a:t>MHz (</a:t>
            </a:r>
            <a:r>
              <a:rPr lang="ru-RU" sz="3200" dirty="0"/>
              <a:t>АҚШ)</a:t>
            </a:r>
          </a:p>
          <a:p>
            <a:pPr>
              <a:buNone/>
            </a:pPr>
            <a:endParaRPr lang="ru-RU" sz="3200" dirty="0"/>
          </a:p>
          <a:p>
            <a:pPr>
              <a:buNone/>
            </a:pPr>
            <a:r>
              <a:rPr lang="ru-RU" sz="3200" dirty="0" err="1"/>
              <a:t>Төмен</a:t>
            </a:r>
            <a:r>
              <a:rPr lang="ru-RU" sz="3200" dirty="0"/>
              <a:t> </a:t>
            </a:r>
            <a:r>
              <a:rPr lang="ru-RU" sz="3200" dirty="0" err="1"/>
              <a:t>жиілік</a:t>
            </a:r>
            <a:r>
              <a:rPr lang="ru-RU" sz="3200" dirty="0"/>
              <a:t> →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l-GR" sz="3200" dirty="0"/>
              <a:t>λ </a:t>
            </a:r>
            <a:r>
              <a:rPr lang="ru-RU" sz="3200" dirty="0" err="1"/>
              <a:t>үлкен</a:t>
            </a:r>
            <a:endParaRPr lang="ru-RU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/>
              <a:t>Қабырғадан</a:t>
            </a:r>
            <a:r>
              <a:rPr lang="ru-RU" sz="3200" dirty="0"/>
              <a:t> </a:t>
            </a:r>
            <a:r>
              <a:rPr lang="ru-RU" sz="3200" dirty="0" err="1"/>
              <a:t>жақсы</a:t>
            </a:r>
            <a:r>
              <a:rPr lang="ru-RU" sz="3200" dirty="0"/>
              <a:t> </a:t>
            </a:r>
            <a:r>
              <a:rPr lang="ru-RU" sz="3200" dirty="0" err="1"/>
              <a:t>өтеді</a:t>
            </a:r>
            <a:endParaRPr lang="ru-RU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/>
              <a:t>Қашықтық</a:t>
            </a:r>
            <a:r>
              <a:rPr lang="ru-RU" sz="3200" dirty="0"/>
              <a:t> </a:t>
            </a:r>
            <a:r>
              <a:rPr lang="ru-RU" sz="3200" dirty="0" err="1"/>
              <a:t>үлкен</a:t>
            </a:r>
            <a:endParaRPr lang="ru-RU" sz="3200" dirty="0"/>
          </a:p>
        </p:txBody>
      </p:sp>
      <p:pic>
        <p:nvPicPr>
          <p:cNvPr id="10" name="Рисунок 9" descr="Изображение выглядит как текст, снимок экрана, число, Шриф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F889FF37-20B6-EDC0-5CF2-950F7A0097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6774" y="819622"/>
            <a:ext cx="6113387" cy="426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410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CE0F71-E1BC-3667-F514-C48C4E95F0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31B1547-502A-79C8-89AF-F4A63C20657E}"/>
              </a:ext>
            </a:extLst>
          </p:cNvPr>
          <p:cNvSpPr txBox="1"/>
          <p:nvPr/>
        </p:nvSpPr>
        <p:spPr>
          <a:xfrm>
            <a:off x="603564" y="670979"/>
            <a:ext cx="4863974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b="1" dirty="0"/>
              <a:t>Модуляция</a:t>
            </a:r>
          </a:p>
          <a:p>
            <a:pPr>
              <a:buNone/>
            </a:pPr>
            <a:r>
              <a:rPr lang="en-US" sz="3200" b="1" dirty="0">
                <a:solidFill>
                  <a:srgbClr val="FF0000"/>
                </a:solidFill>
              </a:rPr>
              <a:t>Chirp Spread Spectrum (CSS)</a:t>
            </a:r>
            <a:endParaRPr lang="ru-RU" sz="3200" b="1" dirty="0">
              <a:solidFill>
                <a:srgbClr val="FF0000"/>
              </a:solidFill>
            </a:endParaRPr>
          </a:p>
          <a:p>
            <a:pPr>
              <a:buNone/>
            </a:pPr>
            <a:endParaRPr lang="en-US" sz="3200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3200" dirty="0"/>
              <a:t>✔  Шу </a:t>
            </a:r>
            <a:r>
              <a:rPr lang="ru-RU" sz="3200" dirty="0" err="1"/>
              <a:t>тұрақтылығы</a:t>
            </a:r>
            <a:r>
              <a:rPr lang="ru-RU" sz="3200" dirty="0"/>
              <a:t> </a:t>
            </a:r>
            <a:r>
              <a:rPr lang="ru-RU" sz="3200" dirty="0" err="1"/>
              <a:t>өте</a:t>
            </a:r>
            <a:r>
              <a:rPr lang="ru-RU" sz="3200" dirty="0"/>
              <a:t> </a:t>
            </a:r>
            <a:r>
              <a:rPr lang="ru-RU" sz="3200" dirty="0" err="1"/>
              <a:t>жоғары</a:t>
            </a:r>
            <a:br>
              <a:rPr lang="ru-RU" sz="3200" dirty="0"/>
            </a:br>
            <a:r>
              <a:rPr lang="ru-RU" sz="3200" dirty="0"/>
              <a:t>✔  </a:t>
            </a:r>
            <a:r>
              <a:rPr lang="ru-RU" sz="3200" dirty="0" err="1"/>
              <a:t>Ұзақ</a:t>
            </a:r>
            <a:r>
              <a:rPr lang="ru-RU" sz="3200" dirty="0"/>
              <a:t> </a:t>
            </a:r>
            <a:r>
              <a:rPr lang="ru-RU" sz="3200" dirty="0" err="1"/>
              <a:t>қашықтық</a:t>
            </a:r>
            <a:r>
              <a:rPr lang="ru-RU" sz="3200" dirty="0"/>
              <a:t> (2–15 км)</a:t>
            </a:r>
            <a:br>
              <a:rPr lang="ru-RU" sz="3200" dirty="0"/>
            </a:br>
            <a:r>
              <a:rPr lang="ru-RU" sz="3200" dirty="0"/>
              <a:t>✔  </a:t>
            </a:r>
            <a:r>
              <a:rPr lang="ru-RU" sz="3200" dirty="0" err="1"/>
              <a:t>Төмен</a:t>
            </a:r>
            <a:r>
              <a:rPr lang="ru-RU" sz="3200" dirty="0"/>
              <a:t> </a:t>
            </a:r>
            <a:r>
              <a:rPr lang="ru-RU" sz="3200" dirty="0" err="1"/>
              <a:t>дерек</a:t>
            </a:r>
            <a:r>
              <a:rPr lang="ru-RU" sz="3200" dirty="0"/>
              <a:t> </a:t>
            </a:r>
            <a:r>
              <a:rPr lang="ru-RU" sz="3200" dirty="0" err="1"/>
              <a:t>жылдамдығы</a:t>
            </a:r>
            <a:endParaRPr lang="ru-RU" sz="3200" dirty="0"/>
          </a:p>
        </p:txBody>
      </p:sp>
      <p:pic>
        <p:nvPicPr>
          <p:cNvPr id="4100" name="Picture 4">
            <a:extLst>
              <a:ext uri="{FF2B5EF4-FFF2-40B4-BE49-F238E27FC236}">
                <a16:creationId xmlns:a16="http://schemas.microsoft.com/office/drawing/2014/main" id="{C1BB80D7-BD22-7D6E-B71D-36CB06FFE8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668" y="161887"/>
            <a:ext cx="6446067" cy="2824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B2A2AC8B-0DC4-CCA2-92DC-69FC07F9A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668" y="3098734"/>
            <a:ext cx="5130429" cy="3597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1883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6AD4F55-772E-4B12-3F67-18D403094974}"/>
              </a:ext>
            </a:extLst>
          </p:cNvPr>
          <p:cNvSpPr txBox="1"/>
          <p:nvPr/>
        </p:nvSpPr>
        <p:spPr>
          <a:xfrm>
            <a:off x="513831" y="540715"/>
            <a:ext cx="4076275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b="1" dirty="0"/>
              <a:t>Дерек </a:t>
            </a:r>
            <a:r>
              <a:rPr lang="ru-RU" sz="3200" b="1" dirty="0" err="1"/>
              <a:t>жылдамдығы</a:t>
            </a:r>
            <a:endParaRPr lang="ru-RU" sz="3200" b="1" dirty="0"/>
          </a:p>
          <a:p>
            <a:pPr>
              <a:buNone/>
            </a:pPr>
            <a:r>
              <a:rPr lang="ru-RU" sz="3200" dirty="0"/>
              <a:t>0.3 </a:t>
            </a:r>
            <a:r>
              <a:rPr lang="en-US" sz="3200" dirty="0"/>
              <a:t>kbps – 50 kbps</a:t>
            </a:r>
          </a:p>
          <a:p>
            <a:pPr>
              <a:buNone/>
            </a:pPr>
            <a:r>
              <a:rPr lang="ru-KZ" sz="3200" dirty="0"/>
              <a:t>👉 </a:t>
            </a:r>
            <a:r>
              <a:rPr lang="en-US" sz="3200" dirty="0"/>
              <a:t>ZigBee-</a:t>
            </a:r>
            <a:r>
              <a:rPr lang="ru-RU" sz="3200" dirty="0" err="1"/>
              <a:t>ге</a:t>
            </a:r>
            <a:r>
              <a:rPr lang="ru-RU" sz="3200" dirty="0"/>
              <a:t> </a:t>
            </a:r>
            <a:r>
              <a:rPr lang="ru-RU" sz="3200" dirty="0" err="1"/>
              <a:t>қарағанда</a:t>
            </a:r>
            <a:r>
              <a:rPr lang="ru-RU" sz="3200" dirty="0"/>
              <a:t> </a:t>
            </a:r>
            <a:r>
              <a:rPr lang="ru-RU" sz="3200" dirty="0" err="1"/>
              <a:t>баяу</a:t>
            </a:r>
            <a:br>
              <a:rPr lang="ru-RU" sz="3200" dirty="0"/>
            </a:br>
            <a:r>
              <a:rPr lang="ru-KZ" sz="3200" dirty="0"/>
              <a:t>👉 </a:t>
            </a:r>
            <a:r>
              <a:rPr lang="ru-RU" sz="3200" dirty="0" err="1"/>
              <a:t>Бірақ</a:t>
            </a:r>
            <a:r>
              <a:rPr lang="ru-RU" sz="3200" dirty="0"/>
              <a:t> </a:t>
            </a:r>
            <a:r>
              <a:rPr lang="ru-RU" sz="3200" dirty="0" err="1"/>
              <a:t>қашықтығы</a:t>
            </a:r>
            <a:r>
              <a:rPr lang="ru-RU" sz="3200" dirty="0"/>
              <a:t> </a:t>
            </a:r>
            <a:r>
              <a:rPr lang="ru-RU" sz="3200" dirty="0" err="1"/>
              <a:t>әлдеқайда</a:t>
            </a:r>
            <a:r>
              <a:rPr lang="ru-RU" sz="3200" dirty="0"/>
              <a:t> </a:t>
            </a:r>
            <a:r>
              <a:rPr lang="ru-RU" sz="3200" dirty="0" err="1"/>
              <a:t>үлкен</a:t>
            </a:r>
            <a:endParaRPr lang="ru-RU" sz="3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746959-48B1-7104-B2CF-B1A493D837A8}"/>
              </a:ext>
            </a:extLst>
          </p:cNvPr>
          <p:cNvSpPr txBox="1"/>
          <p:nvPr/>
        </p:nvSpPr>
        <p:spPr>
          <a:xfrm>
            <a:off x="5248748" y="540715"/>
            <a:ext cx="6097508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b="1" dirty="0"/>
              <a:t>Топология</a:t>
            </a:r>
          </a:p>
          <a:p>
            <a:pPr>
              <a:buNone/>
            </a:pPr>
            <a:r>
              <a:rPr lang="en-US" sz="3200" dirty="0"/>
              <a:t>Star-of-Stars</a:t>
            </a:r>
          </a:p>
          <a:p>
            <a:pPr>
              <a:buNone/>
            </a:pPr>
            <a:r>
              <a:rPr lang="en-US" sz="3200" dirty="0"/>
              <a:t>End Device → Gateway → Network Server</a:t>
            </a:r>
          </a:p>
          <a:p>
            <a:pPr>
              <a:buNone/>
            </a:pPr>
            <a:r>
              <a:rPr lang="en-US" sz="3200" dirty="0"/>
              <a:t>LoRa </a:t>
            </a:r>
            <a:r>
              <a:rPr lang="ru-RU" sz="3200" dirty="0" err="1"/>
              <a:t>құрылғысы</a:t>
            </a:r>
            <a:r>
              <a:rPr lang="ru-RU" sz="3200" dirty="0"/>
              <a:t> </a:t>
            </a:r>
            <a:r>
              <a:rPr lang="ru-RU" sz="3200" dirty="0" err="1"/>
              <a:t>тікелей</a:t>
            </a:r>
            <a:r>
              <a:rPr lang="ru-RU" sz="3200" dirty="0"/>
              <a:t> </a:t>
            </a:r>
            <a:r>
              <a:rPr lang="en-US" sz="3200" dirty="0"/>
              <a:t>gateway-</a:t>
            </a:r>
            <a:r>
              <a:rPr lang="ru-RU" sz="3200" dirty="0" err="1"/>
              <a:t>ге</a:t>
            </a:r>
            <a:r>
              <a:rPr lang="ru-RU" sz="3200" dirty="0"/>
              <a:t> </a:t>
            </a:r>
            <a:r>
              <a:rPr lang="ru-RU" sz="3200" dirty="0" err="1"/>
              <a:t>қосылады</a:t>
            </a:r>
            <a:r>
              <a:rPr lang="ru-RU" sz="3200" dirty="0"/>
              <a:t>.</a:t>
            </a:r>
            <a:br>
              <a:rPr lang="ru-RU" sz="3200" dirty="0"/>
            </a:br>
            <a:r>
              <a:rPr lang="en-US" sz="3200" dirty="0"/>
              <a:t>Mesh </a:t>
            </a:r>
            <a:r>
              <a:rPr lang="ru-RU" sz="3200" dirty="0" err="1"/>
              <a:t>жоқ</a:t>
            </a:r>
            <a:r>
              <a:rPr lang="ru-RU" sz="3200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5CE3E7-3DC8-B97B-200B-5106EC12FA98}"/>
              </a:ext>
            </a:extLst>
          </p:cNvPr>
          <p:cNvSpPr txBox="1"/>
          <p:nvPr/>
        </p:nvSpPr>
        <p:spPr>
          <a:xfrm>
            <a:off x="513831" y="4747625"/>
            <a:ext cx="609750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b="1" dirty="0"/>
              <a:t>Энергия </a:t>
            </a:r>
            <a:r>
              <a:rPr lang="ru-RU" sz="3200" b="1" dirty="0" err="1"/>
              <a:t>тұтыну</a:t>
            </a:r>
            <a:endParaRPr lang="ru-RU" sz="3200" b="1" dirty="0"/>
          </a:p>
          <a:p>
            <a:pPr>
              <a:buNone/>
            </a:pPr>
            <a:r>
              <a:rPr lang="en-US" sz="3200" dirty="0"/>
              <a:t>Sleep </a:t>
            </a:r>
            <a:r>
              <a:rPr lang="ru-RU" sz="3200" dirty="0" err="1"/>
              <a:t>режимінде</a:t>
            </a:r>
            <a:r>
              <a:rPr lang="ru-RU" sz="3200" dirty="0"/>
              <a:t> → микроампер</a:t>
            </a:r>
            <a:br>
              <a:rPr lang="ru-RU" sz="3200" dirty="0"/>
            </a:br>
            <a:r>
              <a:rPr lang="ru-RU" sz="3200" dirty="0"/>
              <a:t>Батарея → 5–10 </a:t>
            </a:r>
            <a:r>
              <a:rPr lang="ru-RU" sz="3200" dirty="0" err="1"/>
              <a:t>жыл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32261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9E016C-18F2-2D55-4BDE-BB3668DCC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Bluetooth Low Energy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B7AA36-3248-202F-4217-536321DDC138}"/>
              </a:ext>
            </a:extLst>
          </p:cNvPr>
          <p:cNvSpPr txBox="1"/>
          <p:nvPr/>
        </p:nvSpPr>
        <p:spPr>
          <a:xfrm>
            <a:off x="838200" y="1771843"/>
            <a:ext cx="512803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dirty="0"/>
              <a:t>BLE – Bluetooth 4.0 </a:t>
            </a:r>
            <a:r>
              <a:rPr lang="ru-RU" sz="3200" dirty="0" err="1"/>
              <a:t>бастап</a:t>
            </a:r>
            <a:r>
              <a:rPr lang="ru-RU" sz="3200" dirty="0"/>
              <a:t> </a:t>
            </a:r>
            <a:r>
              <a:rPr lang="ru-RU" sz="3200" dirty="0" err="1"/>
              <a:t>енгізілген</a:t>
            </a:r>
            <a:r>
              <a:rPr lang="ru-RU" sz="3200" dirty="0"/>
              <a:t> </a:t>
            </a:r>
            <a:r>
              <a:rPr lang="ru-RU" sz="3200" dirty="0" err="1"/>
              <a:t>төмен</a:t>
            </a:r>
            <a:r>
              <a:rPr lang="ru-RU" sz="3200" dirty="0"/>
              <a:t> </a:t>
            </a:r>
            <a:r>
              <a:rPr lang="ru-RU" sz="3200" dirty="0" err="1"/>
              <a:t>қуатты</a:t>
            </a:r>
            <a:r>
              <a:rPr lang="ru-RU" sz="3200" dirty="0"/>
              <a:t> </a:t>
            </a:r>
            <a:r>
              <a:rPr lang="ru-RU" sz="3200" dirty="0" err="1"/>
              <a:t>нұсқа</a:t>
            </a:r>
            <a:r>
              <a:rPr lang="ru-RU" sz="3200" dirty="0"/>
              <a:t>.</a:t>
            </a:r>
          </a:p>
          <a:p>
            <a:pPr>
              <a:buNone/>
            </a:pPr>
            <a:r>
              <a:rPr lang="en-US" sz="3200" dirty="0"/>
              <a:t>IEEE 802.15.1 </a:t>
            </a:r>
            <a:r>
              <a:rPr lang="ru-RU" sz="3200" dirty="0" err="1"/>
              <a:t>негізінде</a:t>
            </a:r>
            <a:r>
              <a:rPr lang="ru-RU" sz="3200" dirty="0"/>
              <a:t>.</a:t>
            </a:r>
          </a:p>
          <a:p>
            <a:pPr>
              <a:buNone/>
            </a:pPr>
            <a:r>
              <a:rPr lang="ru-RU" sz="3200" dirty="0" err="1"/>
              <a:t>Қысқа</a:t>
            </a:r>
            <a:r>
              <a:rPr lang="ru-RU" sz="3200" dirty="0"/>
              <a:t> </a:t>
            </a:r>
            <a:r>
              <a:rPr lang="ru-RU" sz="3200" dirty="0" err="1"/>
              <a:t>қашықтыққа</a:t>
            </a:r>
            <a:r>
              <a:rPr lang="ru-RU" sz="3200" dirty="0"/>
              <a:t> </a:t>
            </a:r>
            <a:r>
              <a:rPr lang="ru-RU" sz="3200" dirty="0" err="1"/>
              <a:t>арналған</a:t>
            </a:r>
            <a:r>
              <a:rPr lang="ru-RU" sz="32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1825F5-B5A6-CCE9-D8DE-84435A1B74B8}"/>
              </a:ext>
            </a:extLst>
          </p:cNvPr>
          <p:cNvSpPr txBox="1"/>
          <p:nvPr/>
        </p:nvSpPr>
        <p:spPr>
          <a:xfrm>
            <a:off x="838200" y="5398625"/>
            <a:ext cx="609750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b="1" dirty="0" err="1"/>
              <a:t>Жиілік</a:t>
            </a:r>
            <a:r>
              <a:rPr lang="ru-RU" sz="3200" b="1" dirty="0"/>
              <a:t> диапазоны</a:t>
            </a:r>
          </a:p>
          <a:p>
            <a:pPr>
              <a:buNone/>
            </a:pPr>
            <a:r>
              <a:rPr lang="ru-RU" sz="3200" dirty="0"/>
              <a:t>2.4 </a:t>
            </a:r>
            <a:r>
              <a:rPr lang="en-US" sz="3200" dirty="0"/>
              <a:t>GHz ISM band</a:t>
            </a:r>
          </a:p>
        </p:txBody>
      </p:sp>
      <p:pic>
        <p:nvPicPr>
          <p:cNvPr id="10" name="Рисунок 9" descr="Изображение выглядит как текст, Шрифт, логотип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AB16CBD-4330-0BD0-0538-ED65FFAAA0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303" y="2600042"/>
            <a:ext cx="6237291" cy="361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2740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B67A2E6-9E78-A733-2B4D-1B6DBE555BE7}"/>
              </a:ext>
            </a:extLst>
          </p:cNvPr>
          <p:cNvSpPr txBox="1"/>
          <p:nvPr/>
        </p:nvSpPr>
        <p:spPr>
          <a:xfrm>
            <a:off x="341769" y="256255"/>
            <a:ext cx="609750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b="1" dirty="0">
                <a:solidFill>
                  <a:srgbClr val="FF0000"/>
                </a:solidFill>
              </a:rPr>
              <a:t>Модуляция</a:t>
            </a:r>
          </a:p>
          <a:p>
            <a:pPr>
              <a:buNone/>
            </a:pPr>
            <a:r>
              <a:rPr lang="en-US" sz="3200" dirty="0">
                <a:solidFill>
                  <a:srgbClr val="FF0000"/>
                </a:solidFill>
              </a:rPr>
              <a:t>GFSK (Gaussian Frequency Shift Keying)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8C54DF-8C16-E95F-11A6-6C56F4F901F2}"/>
              </a:ext>
            </a:extLst>
          </p:cNvPr>
          <p:cNvSpPr txBox="1"/>
          <p:nvPr/>
        </p:nvSpPr>
        <p:spPr>
          <a:xfrm>
            <a:off x="6642981" y="256255"/>
            <a:ext cx="609750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b="1" dirty="0"/>
              <a:t>Дерек </a:t>
            </a:r>
            <a:r>
              <a:rPr lang="ru-RU" sz="3200" b="1" dirty="0" err="1"/>
              <a:t>жылдамдығы</a:t>
            </a:r>
            <a:endParaRPr lang="ru-RU" sz="3200" b="1" dirty="0"/>
          </a:p>
          <a:p>
            <a:pPr>
              <a:buNone/>
            </a:pPr>
            <a:r>
              <a:rPr lang="ru-RU" sz="3200" dirty="0"/>
              <a:t>1 </a:t>
            </a:r>
            <a:r>
              <a:rPr lang="en-US" sz="3200" dirty="0"/>
              <a:t>Mbps (BLE 4.x)</a:t>
            </a:r>
            <a:br>
              <a:rPr lang="en-US" sz="3200" dirty="0"/>
            </a:br>
            <a:r>
              <a:rPr lang="en-US" sz="3200" dirty="0"/>
              <a:t>2 Mbps (BLE 5)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3320A6-4988-8F61-BD6E-94F70EEB9A90}"/>
              </a:ext>
            </a:extLst>
          </p:cNvPr>
          <p:cNvSpPr txBox="1"/>
          <p:nvPr/>
        </p:nvSpPr>
        <p:spPr>
          <a:xfrm>
            <a:off x="560513" y="5415088"/>
            <a:ext cx="1107097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b="1" dirty="0" err="1"/>
              <a:t>Қашықтық</a:t>
            </a:r>
            <a:endParaRPr lang="ru-RU" sz="3200" b="1" dirty="0"/>
          </a:p>
          <a:p>
            <a:pPr>
              <a:buNone/>
            </a:pPr>
            <a:r>
              <a:rPr lang="ru-RU" sz="3200" dirty="0"/>
              <a:t>10–100 метр </a:t>
            </a:r>
            <a:r>
              <a:rPr lang="en-US" sz="3200" dirty="0"/>
              <a:t>BLE 5 → 200 </a:t>
            </a:r>
            <a:r>
              <a:rPr lang="ru-RU" sz="3200" dirty="0"/>
              <a:t>м </a:t>
            </a:r>
            <a:r>
              <a:rPr lang="ru-RU" sz="3200" dirty="0" err="1"/>
              <a:t>дейін</a:t>
            </a:r>
            <a:endParaRPr lang="ru-RU" sz="3200" dirty="0"/>
          </a:p>
        </p:txBody>
      </p:sp>
      <p:pic>
        <p:nvPicPr>
          <p:cNvPr id="7170" name="Picture 2" descr="Gaussian Frequency Shift Keying - an overview | ScienceDirect Topics">
            <a:extLst>
              <a:ext uri="{FF2B5EF4-FFF2-40B4-BE49-F238E27FC236}">
                <a16:creationId xmlns:a16="http://schemas.microsoft.com/office/drawing/2014/main" id="{4B077415-50CD-766D-8B77-8FCF1EBAF8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127" y="2690681"/>
            <a:ext cx="8839743" cy="2341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771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7E589E1-BB4B-CB9F-D2C4-F77F4AF2DF88}"/>
              </a:ext>
            </a:extLst>
          </p:cNvPr>
          <p:cNvSpPr txBox="1"/>
          <p:nvPr/>
        </p:nvSpPr>
        <p:spPr>
          <a:xfrm>
            <a:off x="550333" y="548269"/>
            <a:ext cx="1098973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b="1" dirty="0">
                <a:solidFill>
                  <a:srgbClr val="FF0000"/>
                </a:solidFill>
              </a:rPr>
              <a:t>NB-IoT </a:t>
            </a:r>
            <a:r>
              <a:rPr lang="en-US" sz="2800" dirty="0"/>
              <a:t>(Narrowband Internet of Things)</a:t>
            </a:r>
            <a:r>
              <a:rPr lang="kk-KZ" sz="2800" dirty="0"/>
              <a:t> – </a:t>
            </a:r>
            <a:r>
              <a:rPr lang="ru-RU" sz="2800" dirty="0" err="1"/>
              <a:t>ұялы</a:t>
            </a:r>
            <a:r>
              <a:rPr lang="ru-RU" sz="2800" dirty="0"/>
              <a:t> </a:t>
            </a:r>
            <a:r>
              <a:rPr lang="ru-RU" sz="2800" dirty="0" err="1"/>
              <a:t>байланыс</a:t>
            </a:r>
            <a:r>
              <a:rPr lang="ru-RU" sz="2800" dirty="0"/>
              <a:t> </a:t>
            </a:r>
            <a:r>
              <a:rPr lang="ru-RU" sz="2800" dirty="0" err="1"/>
              <a:t>инфрақұрылымына</a:t>
            </a:r>
            <a:r>
              <a:rPr lang="ru-RU" sz="2800" dirty="0"/>
              <a:t> </a:t>
            </a:r>
            <a:r>
              <a:rPr lang="ru-RU" sz="2800" dirty="0" err="1"/>
              <a:t>негізделген</a:t>
            </a:r>
            <a:r>
              <a:rPr lang="ru-RU" sz="2800" dirty="0"/>
              <a:t> </a:t>
            </a:r>
            <a:r>
              <a:rPr lang="en-US" sz="2800" dirty="0"/>
              <a:t>IoT </a:t>
            </a:r>
            <a:r>
              <a:rPr lang="ru-RU" sz="2800" dirty="0" err="1"/>
              <a:t>технологиясы</a:t>
            </a:r>
            <a:r>
              <a:rPr lang="ru-RU" sz="2800" dirty="0"/>
              <a:t>.</a:t>
            </a:r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A8E7D662-DE0C-04E3-E415-B4FCF9C5628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KZ"/>
          </a:p>
        </p:txBody>
      </p:sp>
      <p:pic>
        <p:nvPicPr>
          <p:cNvPr id="8" name="Рисунок 7" descr="Изображение выглядит как диаграмма, снимок экрана, Графика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58F1CA9-64E4-82B1-A9DC-AB926A4CF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6522" y="1816255"/>
            <a:ext cx="7591946" cy="42902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AB913D5-CF56-B7C7-A9A6-F6A000ABA16C}"/>
              </a:ext>
            </a:extLst>
          </p:cNvPr>
          <p:cNvSpPr txBox="1"/>
          <p:nvPr/>
        </p:nvSpPr>
        <p:spPr>
          <a:xfrm>
            <a:off x="550333" y="2057906"/>
            <a:ext cx="272626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endParaRPr lang="ru-RU" sz="3200" dirty="0"/>
          </a:p>
          <a:p>
            <a:pPr>
              <a:buNone/>
            </a:pPr>
            <a:r>
              <a:rPr lang="en-US" sz="3200" dirty="0"/>
              <a:t>LTE/4G </a:t>
            </a:r>
            <a:r>
              <a:rPr lang="ru-RU" sz="3200" dirty="0" err="1"/>
              <a:t>желісін</a:t>
            </a:r>
            <a:r>
              <a:rPr lang="ru-RU" sz="3200" dirty="0"/>
              <a:t> </a:t>
            </a:r>
            <a:r>
              <a:rPr lang="ru-RU" sz="3200" dirty="0" err="1"/>
              <a:t>пайдаланады</a:t>
            </a:r>
            <a:br>
              <a:rPr lang="ru-RU" sz="3200" dirty="0"/>
            </a:br>
            <a:r>
              <a:rPr lang="en-US" sz="3200" dirty="0"/>
              <a:t>Bandwidth: </a:t>
            </a:r>
            <a:r>
              <a:rPr lang="en-US" sz="3200" b="1" dirty="0"/>
              <a:t>180 kHz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976314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текст, снимок экрана, Шрифт, диаграмм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D2B92E6-0926-465A-CA7E-465C3C375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002" y="866975"/>
            <a:ext cx="11529996" cy="539476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37AD0F0-132D-F3DC-9C06-0AA93382C834}"/>
              </a:ext>
            </a:extLst>
          </p:cNvPr>
          <p:cNvSpPr txBox="1"/>
          <p:nvPr/>
        </p:nvSpPr>
        <p:spPr>
          <a:xfrm>
            <a:off x="644435" y="17646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Bandwidth: </a:t>
            </a:r>
            <a:r>
              <a:rPr lang="en-US" sz="3200" b="1" dirty="0">
                <a:solidFill>
                  <a:srgbClr val="FF0000"/>
                </a:solidFill>
              </a:rPr>
              <a:t>180 kHz</a:t>
            </a:r>
            <a:endParaRPr lang="ru-KZ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8891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BF73CB-8FE5-6A5B-E6B8-4FE594999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613EDA-8E15-4F2D-DBD6-7CAE4850D6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 descr="Изображение выглядит как текст, снимок экрана, Шриф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25CB3FAA-234B-E685-3A98-5F767DA10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071" y="671127"/>
            <a:ext cx="10621857" cy="551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404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0AB000-446F-860B-F9AA-7DB14D0AF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A57F6D-ACB7-3009-886C-4EFD923925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Z"/>
          </a:p>
        </p:txBody>
      </p:sp>
      <p:pic>
        <p:nvPicPr>
          <p:cNvPr id="5" name="Рисунок 4" descr="Изображение выглядит как текст, снимок экрана, графический дизайн, коллаж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B7B2037-A87B-E423-6437-30FF51C2B3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886" y="161469"/>
            <a:ext cx="11660227" cy="653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99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снимок экрана, диаграмма, Шриф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2B62F17-CCB3-CB92-5F89-0642F97170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74933" cy="3529513"/>
          </a:xfrm>
          <a:prstGeom prst="rect">
            <a:avLst/>
          </a:prstGeom>
        </p:spPr>
      </p:pic>
      <p:pic>
        <p:nvPicPr>
          <p:cNvPr id="7" name="Рисунок 6" descr="Изображение выглядит как текст, снимок экрана, Шрифт, диаграмм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1FEF518-658E-DB29-12A8-5C23753ED0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0881" y="3429000"/>
            <a:ext cx="7061119" cy="337537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00DE40D-7589-10A0-324C-B53756770158}"/>
              </a:ext>
            </a:extLst>
          </p:cNvPr>
          <p:cNvSpPr txBox="1"/>
          <p:nvPr/>
        </p:nvSpPr>
        <p:spPr>
          <a:xfrm>
            <a:off x="7569200" y="776094"/>
            <a:ext cx="415713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sz="2000" dirty="0"/>
              <a:t>👉 </a:t>
            </a:r>
            <a:r>
              <a:rPr lang="en-US" sz="2000" b="1" dirty="0"/>
              <a:t>NB-IoT — </a:t>
            </a:r>
            <a:r>
              <a:rPr lang="ru-RU" sz="2000" b="1" dirty="0"/>
              <a:t>оператор </a:t>
            </a:r>
            <a:r>
              <a:rPr lang="ru-RU" sz="2000" b="1" dirty="0" err="1"/>
              <a:t>желісі</a:t>
            </a:r>
            <a:r>
              <a:rPr lang="ru-RU" sz="2000" b="1" dirty="0"/>
              <a:t> </a:t>
            </a:r>
            <a:r>
              <a:rPr lang="ru-RU" sz="2000" b="1" dirty="0" err="1"/>
              <a:t>арқылы</a:t>
            </a:r>
            <a:r>
              <a:rPr lang="ru-RU" sz="2000" b="1" dirty="0"/>
              <a:t> </a:t>
            </a:r>
            <a:r>
              <a:rPr lang="ru-RU" sz="2000" b="1" dirty="0" err="1"/>
              <a:t>жұмыс</a:t>
            </a:r>
            <a:r>
              <a:rPr lang="ru-RU" sz="2000" b="1" dirty="0"/>
              <a:t> </a:t>
            </a:r>
            <a:r>
              <a:rPr lang="ru-RU" sz="2000" b="1" dirty="0" err="1"/>
              <a:t>істейді</a:t>
            </a:r>
            <a:r>
              <a:rPr lang="ru-RU" sz="2000" b="1" dirty="0"/>
              <a:t>.</a:t>
            </a:r>
            <a:br>
              <a:rPr lang="ru-RU" sz="2000" dirty="0"/>
            </a:br>
            <a:r>
              <a:rPr lang="ru-KZ" sz="2000" dirty="0"/>
              <a:t>👉 </a:t>
            </a:r>
            <a:r>
              <a:rPr lang="en-US" sz="2000" b="1" dirty="0"/>
              <a:t>LoRaWAN — </a:t>
            </a:r>
            <a:r>
              <a:rPr lang="ru-RU" sz="2000" b="1" dirty="0" err="1"/>
              <a:t>өзің</a:t>
            </a:r>
            <a:r>
              <a:rPr lang="ru-RU" sz="2000" b="1" dirty="0"/>
              <a:t> </a:t>
            </a:r>
            <a:r>
              <a:rPr lang="ru-RU" sz="2000" b="1" dirty="0" err="1"/>
              <a:t>орнататын</a:t>
            </a:r>
            <a:r>
              <a:rPr lang="ru-RU" sz="2000" b="1" dirty="0"/>
              <a:t> </a:t>
            </a:r>
            <a:r>
              <a:rPr lang="en-US" sz="2000" b="1" dirty="0"/>
              <a:t>Gateway </a:t>
            </a:r>
            <a:r>
              <a:rPr lang="ru-RU" sz="2000" b="1" dirty="0" err="1"/>
              <a:t>арқылы</a:t>
            </a:r>
            <a:r>
              <a:rPr lang="ru-RU" sz="2000" b="1" dirty="0"/>
              <a:t> </a:t>
            </a:r>
            <a:r>
              <a:rPr lang="ru-RU" sz="2000" b="1" dirty="0" err="1"/>
              <a:t>жұмыс</a:t>
            </a:r>
            <a:r>
              <a:rPr lang="ru-RU" sz="2000" b="1" dirty="0"/>
              <a:t> </a:t>
            </a:r>
            <a:r>
              <a:rPr lang="ru-RU" sz="2000" b="1" dirty="0" err="1"/>
              <a:t>істейді</a:t>
            </a:r>
            <a:r>
              <a:rPr lang="ru-RU" sz="2000" b="1" dirty="0"/>
              <a:t>.</a:t>
            </a:r>
            <a:endParaRPr lang="ru-KZ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468E0D-0EB3-E64B-7D3B-ABAA2C0C0F97}"/>
              </a:ext>
            </a:extLst>
          </p:cNvPr>
          <p:cNvSpPr txBox="1"/>
          <p:nvPr/>
        </p:nvSpPr>
        <p:spPr>
          <a:xfrm>
            <a:off x="516466" y="3735780"/>
            <a:ext cx="363220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 err="1"/>
              <a:t>Қала</a:t>
            </a:r>
            <a:r>
              <a:rPr lang="ru-RU" sz="2000" b="1" dirty="0"/>
              <a:t> </a:t>
            </a:r>
            <a:r>
              <a:rPr lang="ru-RU" sz="2000" b="1" dirty="0" err="1"/>
              <a:t>ішінде</a:t>
            </a:r>
            <a:endParaRPr lang="ru-RU" sz="2000" b="1" dirty="0"/>
          </a:p>
          <a:p>
            <a:pPr>
              <a:buNone/>
            </a:pPr>
            <a:r>
              <a:rPr lang="en-US" sz="2000" dirty="0"/>
              <a:t>NB-IoT </a:t>
            </a:r>
            <a:r>
              <a:rPr lang="ru-RU" sz="2000" dirty="0" err="1"/>
              <a:t>ыңғайлы</a:t>
            </a:r>
            <a:br>
              <a:rPr lang="ru-RU" sz="2000" dirty="0"/>
            </a:br>
            <a:r>
              <a:rPr lang="ru-RU" sz="2000" dirty="0"/>
              <a:t>(оператор </a:t>
            </a:r>
            <a:r>
              <a:rPr lang="ru-RU" sz="2000" dirty="0" err="1"/>
              <a:t>инфрақұрылымы</a:t>
            </a:r>
            <a:r>
              <a:rPr lang="ru-RU" sz="2000" dirty="0"/>
              <a:t> бар)</a:t>
            </a:r>
          </a:p>
          <a:p>
            <a:pPr>
              <a:buNone/>
            </a:pPr>
            <a:br>
              <a:rPr lang="ru-RU" sz="2000" dirty="0"/>
            </a:br>
            <a:endParaRPr lang="ru-RU" sz="2000" dirty="0"/>
          </a:p>
          <a:p>
            <a:pPr>
              <a:buNone/>
            </a:pPr>
            <a:r>
              <a:rPr lang="ru-RU" sz="2000" b="1" dirty="0"/>
              <a:t>Ауыл, ферма</a:t>
            </a:r>
          </a:p>
          <a:p>
            <a:pPr>
              <a:buNone/>
            </a:pPr>
            <a:r>
              <a:rPr lang="en-US" sz="2000" dirty="0"/>
              <a:t>LoRaWAN </a:t>
            </a:r>
            <a:r>
              <a:rPr lang="ru-RU" sz="2000" dirty="0" err="1"/>
              <a:t>тиімді</a:t>
            </a:r>
            <a:br>
              <a:rPr lang="ru-RU" sz="2000" dirty="0"/>
            </a:br>
            <a:r>
              <a:rPr lang="ru-RU" sz="2000" dirty="0"/>
              <a:t>(</a:t>
            </a:r>
            <a:r>
              <a:rPr lang="ru-RU" sz="2000" dirty="0" err="1"/>
              <a:t>өз</a:t>
            </a:r>
            <a:r>
              <a:rPr lang="ru-RU" sz="2000" dirty="0"/>
              <a:t> </a:t>
            </a:r>
            <a:r>
              <a:rPr lang="en-US" sz="2000" dirty="0"/>
              <a:t>Gateway </a:t>
            </a:r>
            <a:r>
              <a:rPr lang="ru-RU" sz="2000" dirty="0" err="1"/>
              <a:t>орнатасың</a:t>
            </a:r>
            <a:r>
              <a:rPr lang="ru-RU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67435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E80A2C2-03E5-F4E9-D9B3-CDAE5425B3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65692"/>
            <a:ext cx="10515600" cy="226377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b="1" dirty="0" err="1"/>
              <a:t>Мақсаты</a:t>
            </a:r>
            <a:r>
              <a:rPr lang="ru-RU" b="1" dirty="0"/>
              <a:t>:</a:t>
            </a:r>
            <a:endParaRPr lang="ru-RU" dirty="0"/>
          </a:p>
          <a:p>
            <a:r>
              <a:rPr lang="en-US" dirty="0"/>
              <a:t>WSN-</a:t>
            </a:r>
            <a:r>
              <a:rPr lang="ru-RU" dirty="0"/>
              <a:t>да </a:t>
            </a:r>
            <a:r>
              <a:rPr lang="ru-RU" dirty="0" err="1"/>
              <a:t>қолданылатын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протоколдарды</a:t>
            </a:r>
            <a:r>
              <a:rPr lang="ru-RU" dirty="0"/>
              <a:t> </a:t>
            </a:r>
            <a:r>
              <a:rPr lang="ru-RU" dirty="0" err="1"/>
              <a:t>түсіну</a:t>
            </a:r>
            <a:endParaRPr lang="ru-RU" dirty="0"/>
          </a:p>
          <a:p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айырмашылықтарын</a:t>
            </a:r>
            <a:r>
              <a:rPr lang="ru-RU" dirty="0"/>
              <a:t> </a:t>
            </a:r>
            <a:r>
              <a:rPr lang="ru-RU" dirty="0" err="1"/>
              <a:t>талдау</a:t>
            </a:r>
            <a:endParaRPr lang="ru-RU" dirty="0"/>
          </a:p>
          <a:p>
            <a:r>
              <a:rPr lang="ru-RU" dirty="0" err="1"/>
              <a:t>Қай</a:t>
            </a:r>
            <a:r>
              <a:rPr lang="ru-RU" dirty="0"/>
              <a:t> </a:t>
            </a:r>
            <a:r>
              <a:rPr lang="ru-RU" dirty="0" err="1"/>
              <a:t>жағдайда</a:t>
            </a:r>
            <a:r>
              <a:rPr lang="ru-RU" dirty="0"/>
              <a:t> </a:t>
            </a:r>
            <a:r>
              <a:rPr lang="ru-RU" dirty="0" err="1"/>
              <a:t>қай</a:t>
            </a:r>
            <a:r>
              <a:rPr lang="ru-RU" dirty="0"/>
              <a:t> протокол </a:t>
            </a:r>
            <a:r>
              <a:rPr lang="ru-RU" dirty="0" err="1"/>
              <a:t>тиімді</a:t>
            </a:r>
            <a:r>
              <a:rPr lang="ru-RU" dirty="0"/>
              <a:t> </a:t>
            </a:r>
            <a:r>
              <a:rPr lang="ru-RU" dirty="0" err="1"/>
              <a:t>екенін</a:t>
            </a:r>
            <a:r>
              <a:rPr lang="ru-RU" dirty="0"/>
              <a:t> </a:t>
            </a:r>
            <a:r>
              <a:rPr lang="ru-RU" dirty="0" err="1"/>
              <a:t>анықтау</a:t>
            </a:r>
            <a:endParaRPr lang="ru-RU" dirty="0"/>
          </a:p>
          <a:p>
            <a:endParaRPr lang="ru-KZ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C5F423-0D30-AC64-B2F9-5D5016A77BC3}"/>
              </a:ext>
            </a:extLst>
          </p:cNvPr>
          <p:cNvSpPr txBox="1"/>
          <p:nvPr/>
        </p:nvSpPr>
        <p:spPr>
          <a:xfrm>
            <a:off x="838200" y="3310902"/>
            <a:ext cx="6096000" cy="263745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KZ" sz="3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ZigBee</a:t>
            </a:r>
            <a:endParaRPr lang="ru-KZ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KZ" sz="3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LoRa</a:t>
            </a:r>
            <a:r>
              <a:rPr lang="ru-KZ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/ </a:t>
            </a:r>
            <a:r>
              <a:rPr lang="ru-KZ" sz="3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LoRaWAN</a:t>
            </a:r>
            <a:endParaRPr lang="ru-KZ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KZ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Bluetooth </a:t>
            </a:r>
            <a:r>
              <a:rPr lang="ru-KZ" sz="3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Low</a:t>
            </a:r>
            <a:r>
              <a:rPr lang="ru-KZ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Energy (BLE)</a:t>
            </a:r>
          </a:p>
          <a:p>
            <a:pPr lvl="0"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KZ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NB-</a:t>
            </a:r>
            <a:r>
              <a:rPr lang="ru-KZ" sz="32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IoT</a:t>
            </a:r>
            <a:endParaRPr lang="ru-KZ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8409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67D34D27-174F-6211-A3EA-7B42FAC198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3304024"/>
              </p:ext>
            </p:extLst>
          </p:nvPr>
        </p:nvGraphicFramePr>
        <p:xfrm>
          <a:off x="272082" y="534805"/>
          <a:ext cx="11826785" cy="5788389"/>
        </p:xfrm>
        <a:graphic>
          <a:graphicData uri="http://schemas.openxmlformats.org/drawingml/2006/table">
            <a:tbl>
              <a:tblPr/>
              <a:tblGrid>
                <a:gridCol w="2365357">
                  <a:extLst>
                    <a:ext uri="{9D8B030D-6E8A-4147-A177-3AD203B41FA5}">
                      <a16:colId xmlns:a16="http://schemas.microsoft.com/office/drawing/2014/main" val="3837243374"/>
                    </a:ext>
                  </a:extLst>
                </a:gridCol>
                <a:gridCol w="2365357">
                  <a:extLst>
                    <a:ext uri="{9D8B030D-6E8A-4147-A177-3AD203B41FA5}">
                      <a16:colId xmlns:a16="http://schemas.microsoft.com/office/drawing/2014/main" val="273894109"/>
                    </a:ext>
                  </a:extLst>
                </a:gridCol>
                <a:gridCol w="2365357">
                  <a:extLst>
                    <a:ext uri="{9D8B030D-6E8A-4147-A177-3AD203B41FA5}">
                      <a16:colId xmlns:a16="http://schemas.microsoft.com/office/drawing/2014/main" val="187685087"/>
                    </a:ext>
                  </a:extLst>
                </a:gridCol>
                <a:gridCol w="2365357">
                  <a:extLst>
                    <a:ext uri="{9D8B030D-6E8A-4147-A177-3AD203B41FA5}">
                      <a16:colId xmlns:a16="http://schemas.microsoft.com/office/drawing/2014/main" val="947082851"/>
                    </a:ext>
                  </a:extLst>
                </a:gridCol>
                <a:gridCol w="2365357">
                  <a:extLst>
                    <a:ext uri="{9D8B030D-6E8A-4147-A177-3AD203B41FA5}">
                      <a16:colId xmlns:a16="http://schemas.microsoft.com/office/drawing/2014/main" val="4167451156"/>
                    </a:ext>
                  </a:extLst>
                </a:gridCol>
              </a:tblGrid>
              <a:tr h="22314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/>
                        <a:t>Параметр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NB-IoT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LTE-M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LoRa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 dirty="0"/>
                        <a:t>Sigfox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7400659"/>
                  </a:ext>
                </a:extLst>
              </a:tr>
              <a:tr h="3905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b="1"/>
                        <a:t>Стандарттау ұйымы</a:t>
                      </a:r>
                      <a:endParaRPr lang="ru-RU" sz="1800"/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3GPP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3GPP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LoRa </a:t>
                      </a:r>
                      <a:r>
                        <a:rPr lang="ru-RU" sz="1800"/>
                        <a:t>Альянсы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800"/>
                        <a:t>ETSI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3514306"/>
                  </a:ext>
                </a:extLst>
              </a:tr>
              <a:tr h="3905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b="1"/>
                        <a:t>Арна жолағы (</a:t>
                      </a:r>
                      <a:r>
                        <a:rPr lang="en-US" sz="1800" b="1"/>
                        <a:t>Bandwidth)</a:t>
                      </a:r>
                      <a:endParaRPr lang="en-US" sz="1800"/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/>
                        <a:t>200 кГц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/>
                        <a:t>1.4 МГц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/>
                        <a:t>250 кГц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/>
                        <a:t>100 Гц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3604766"/>
                  </a:ext>
                </a:extLst>
              </a:tr>
              <a:tr h="3905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b="1"/>
                        <a:t>Жиілік диапазоны</a:t>
                      </a:r>
                      <a:endParaRPr lang="ru-RU" sz="1800"/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/>
                        <a:t>Лицензияланған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/>
                        <a:t>Лицензияланған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/>
                        <a:t>Лицензияланбаған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/>
                        <a:t>Лицензияланбаған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0679258"/>
                  </a:ext>
                </a:extLst>
              </a:tr>
              <a:tr h="3905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b="1"/>
                        <a:t>Деректер жылдамдығы</a:t>
                      </a:r>
                      <a:endParaRPr lang="ru-RU" sz="1800"/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/>
                        <a:t>&lt; 250 кбит/с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/>
                        <a:t>&lt; 1 Мбит/с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/>
                        <a:t>&lt; 10 кбит/с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/>
                        <a:t>&lt; 100 бит/с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1176781"/>
                  </a:ext>
                </a:extLst>
              </a:tr>
              <a:tr h="22314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b="1"/>
                        <a:t>Кідіріс (</a:t>
                      </a:r>
                      <a:r>
                        <a:rPr lang="en-US" sz="1800" b="1"/>
                        <a:t>Latency)</a:t>
                      </a:r>
                      <a:endParaRPr lang="en-US" sz="1800"/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/>
                        <a:t>Орташа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/>
                        <a:t>Төмен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/>
                        <a:t>Орташа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/>
                        <a:t>Орташа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1617724"/>
                  </a:ext>
                </a:extLst>
              </a:tr>
              <a:tr h="3905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b="1"/>
                        <a:t>Мобильділікті қолдау</a:t>
                      </a:r>
                      <a:endParaRPr lang="ru-RU" sz="1800"/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800"/>
                        <a:t>✖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800"/>
                        <a:t>✔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800"/>
                        <a:t>✔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800"/>
                        <a:t>✔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6112710"/>
                  </a:ext>
                </a:extLst>
              </a:tr>
              <a:tr h="3905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b="1"/>
                        <a:t>Кеңейтілген қамту аймағы</a:t>
                      </a:r>
                      <a:endParaRPr lang="ru-RU" sz="1800"/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800"/>
                        <a:t>✔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800"/>
                        <a:t>✔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800"/>
                        <a:t>✔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800"/>
                        <a:t>✔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6508295"/>
                  </a:ext>
                </a:extLst>
              </a:tr>
              <a:tr h="55786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b="1"/>
                        <a:t>Энергия тұтыну</a:t>
                      </a:r>
                      <a:endParaRPr lang="ru-RU" sz="1800"/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/>
                        <a:t>Орташа–төмен (</a:t>
                      </a:r>
                      <a:r>
                        <a:rPr lang="en-US" sz="1800"/>
                        <a:t>LoRa-</a:t>
                      </a:r>
                      <a:r>
                        <a:rPr lang="ru-RU" sz="1800"/>
                        <a:t>дан жоғары)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/>
                        <a:t>Орташа (</a:t>
                      </a:r>
                      <a:r>
                        <a:rPr lang="en-US" sz="1800"/>
                        <a:t>NB-IoT-</a:t>
                      </a:r>
                      <a:r>
                        <a:rPr lang="ru-RU" sz="1800"/>
                        <a:t>тан жоғары)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/>
                        <a:t>Өте төмен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/>
                        <a:t>Төмен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2204038"/>
                  </a:ext>
                </a:extLst>
              </a:tr>
              <a:tr h="3905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b="1"/>
                        <a:t>Жеке (</a:t>
                      </a:r>
                      <a:r>
                        <a:rPr lang="en-US" sz="1800" b="1"/>
                        <a:t>private) </a:t>
                      </a:r>
                      <a:r>
                        <a:rPr lang="ru-RU" sz="1800" b="1"/>
                        <a:t>желі мүмкіндігі</a:t>
                      </a:r>
                      <a:endParaRPr lang="ru-RU" sz="1800"/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/>
                        <a:t>Жоқ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/>
                        <a:t>Жоқ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/>
                        <a:t>Иә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/>
                        <a:t>Жоқ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8860828"/>
                  </a:ext>
                </a:extLst>
              </a:tr>
              <a:tr h="22314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b="1"/>
                        <a:t>Модуль құны</a:t>
                      </a:r>
                      <a:endParaRPr lang="ru-RU" sz="1800"/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800"/>
                        <a:t>$7–12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800"/>
                        <a:t>$10–15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800"/>
                        <a:t>$9–12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800"/>
                        <a:t>$5–10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320229"/>
                  </a:ext>
                </a:extLst>
              </a:tr>
              <a:tr h="3905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1800" b="1" dirty="0"/>
                        <a:t>Радио </a:t>
                      </a:r>
                      <a:r>
                        <a:rPr lang="ru-RU" sz="1800" b="1" dirty="0" err="1"/>
                        <a:t>қызмет</a:t>
                      </a:r>
                      <a:r>
                        <a:rPr lang="ru-RU" sz="1800" b="1" dirty="0"/>
                        <a:t> </a:t>
                      </a:r>
                      <a:r>
                        <a:rPr lang="ru-RU" sz="1800" b="1" dirty="0" err="1"/>
                        <a:t>құны</a:t>
                      </a:r>
                      <a:endParaRPr lang="ru-RU" sz="1800" dirty="0"/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800"/>
                        <a:t>$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800"/>
                        <a:t>$$$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800"/>
                        <a:t>$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1800" dirty="0"/>
                        <a:t>$</a:t>
                      </a:r>
                    </a:p>
                  </a:txBody>
                  <a:tcPr marL="55786" marR="55786" marT="27893" marB="2789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24077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25848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6BDB75-76DA-FF85-37F8-77E0FA586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Салыстыру</a:t>
            </a:r>
            <a:endParaRPr lang="ru-KZ" dirty="0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2D23B5BA-0BDC-F085-C608-D3F2A10281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743783"/>
              </p:ext>
            </p:extLst>
          </p:nvPr>
        </p:nvGraphicFramePr>
        <p:xfrm>
          <a:off x="838199" y="2538254"/>
          <a:ext cx="10515603" cy="3505200"/>
        </p:xfrm>
        <a:graphic>
          <a:graphicData uri="http://schemas.openxmlformats.org/drawingml/2006/table">
            <a:tbl>
              <a:tblPr/>
              <a:tblGrid>
                <a:gridCol w="1502229">
                  <a:extLst>
                    <a:ext uri="{9D8B030D-6E8A-4147-A177-3AD203B41FA5}">
                      <a16:colId xmlns:a16="http://schemas.microsoft.com/office/drawing/2014/main" val="392928729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4025211060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463508512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31839993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357696123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95793658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716860101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/>
                        <a:t>Протокол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 dirty="0" err="1"/>
                        <a:t>Қашықтық</a:t>
                      </a:r>
                      <a:endParaRPr lang="ru-RU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Data Rate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Tx </a:t>
                      </a:r>
                      <a:r>
                        <a:rPr lang="ru-RU" sz="2000"/>
                        <a:t>қуаты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Rx </a:t>
                      </a:r>
                      <a:r>
                        <a:rPr lang="ru-RU" sz="2000"/>
                        <a:t>сезімталдық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/>
                        <a:t>Энергия тиімділігі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 dirty="0" err="1"/>
                        <a:t>Типтік</a:t>
                      </a:r>
                      <a:r>
                        <a:rPr lang="ru-RU" sz="2000" dirty="0"/>
                        <a:t> батарея </a:t>
                      </a:r>
                      <a:r>
                        <a:rPr lang="ru-RU" sz="2000" dirty="0" err="1"/>
                        <a:t>өмірі</a:t>
                      </a:r>
                      <a:endParaRPr lang="ru-RU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166980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/>
                        <a:t>BLE</a:t>
                      </a:r>
                      <a:endParaRPr lang="en-US" sz="20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/>
                        <a:t>10–50 м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1–2 Mbps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0–10 dBm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≈ −90 dBm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2000"/>
                        <a:t>⭐⭐⭐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 dirty="0"/>
                        <a:t>1–3 </a:t>
                      </a:r>
                      <a:r>
                        <a:rPr lang="ru-RU" sz="2000" dirty="0" err="1"/>
                        <a:t>жыл</a:t>
                      </a:r>
                      <a:endParaRPr lang="ru-RU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889328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/>
                        <a:t>ZigBee</a:t>
                      </a:r>
                      <a:endParaRPr lang="en-US" sz="20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/>
                        <a:t>10–100 м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250 kbps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1–10 mW (0–10 dBm)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≈ −100 dBm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2000"/>
                        <a:t>⭐⭐⭐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 dirty="0"/>
                        <a:t>2–5 </a:t>
                      </a:r>
                      <a:r>
                        <a:rPr lang="ru-RU" sz="2000" dirty="0" err="1"/>
                        <a:t>жыл</a:t>
                      </a:r>
                      <a:endParaRPr lang="ru-RU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179058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/>
                        <a:t>LoRa</a:t>
                      </a:r>
                      <a:endParaRPr lang="en-US" sz="20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/>
                        <a:t>2–15 км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0.3–50 kbps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14–20 dBm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≈ −137 dBm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2000"/>
                        <a:t>⭐⭐⭐⭐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 dirty="0"/>
                        <a:t>5–10 </a:t>
                      </a:r>
                      <a:r>
                        <a:rPr lang="ru-RU" sz="2000" dirty="0" err="1"/>
                        <a:t>жыл</a:t>
                      </a:r>
                      <a:endParaRPr lang="ru-RU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922653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 b="1"/>
                        <a:t>NB-IoT</a:t>
                      </a:r>
                      <a:endParaRPr lang="en-US" sz="20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/>
                        <a:t>Бірнеше км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20–250 kbps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20–23 dBm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000"/>
                        <a:t>≈ −164 dBm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2000"/>
                        <a:t>⭐⭐–⭐⭐⭐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000" dirty="0"/>
                        <a:t>5–10 </a:t>
                      </a:r>
                      <a:r>
                        <a:rPr lang="ru-RU" sz="2000" dirty="0" err="1"/>
                        <a:t>жыл</a:t>
                      </a:r>
                      <a:endParaRPr lang="ru-RU" sz="20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443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419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99100E-AC05-A19C-A54E-ECBB7A2ED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ZigBee</a:t>
            </a:r>
            <a:r>
              <a:rPr lang="kk-KZ" dirty="0"/>
              <a:t> стандарты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B17012-431D-BE70-98E7-2F4130CFEB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19324" cy="4351338"/>
          </a:xfrm>
        </p:spPr>
        <p:txBody>
          <a:bodyPr/>
          <a:lstStyle/>
          <a:p>
            <a:r>
              <a:rPr lang="en-US" dirty="0"/>
              <a:t>ZigBee</a:t>
            </a:r>
            <a:r>
              <a:rPr lang="kk-KZ" dirty="0"/>
              <a:t> – </a:t>
            </a:r>
            <a:r>
              <a:rPr lang="en-US" b="1" dirty="0">
                <a:solidFill>
                  <a:srgbClr val="FF0000"/>
                </a:solidFill>
              </a:rPr>
              <a:t>IEEE 802.15.4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ru-RU" dirty="0" err="1"/>
              <a:t>стандартына</a:t>
            </a:r>
            <a:r>
              <a:rPr lang="ru-RU" dirty="0"/>
              <a:t> </a:t>
            </a:r>
            <a:r>
              <a:rPr lang="ru-RU" dirty="0" err="1"/>
              <a:t>негізделген</a:t>
            </a:r>
            <a:r>
              <a:rPr lang="ru-RU" dirty="0"/>
              <a:t> </a:t>
            </a:r>
            <a:r>
              <a:rPr lang="ru-RU" dirty="0" err="1"/>
              <a:t>сымсыз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r>
              <a:rPr lang="ru-RU" dirty="0"/>
              <a:t> </a:t>
            </a:r>
            <a:r>
              <a:rPr lang="ru-RU" dirty="0" err="1"/>
              <a:t>технологиясы</a:t>
            </a:r>
            <a:r>
              <a:rPr lang="ru-RU" dirty="0"/>
              <a:t>.</a:t>
            </a:r>
          </a:p>
          <a:p>
            <a:r>
              <a:rPr lang="en-US" dirty="0"/>
              <a:t>IEEE 802.15.4</a:t>
            </a:r>
            <a:r>
              <a:rPr lang="kk-KZ" dirty="0"/>
              <a:t> –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b="1" dirty="0" err="1"/>
              <a:t>төмен</a:t>
            </a:r>
            <a:r>
              <a:rPr lang="ru-RU" b="1" dirty="0"/>
              <a:t> </a:t>
            </a:r>
            <a:r>
              <a:rPr lang="ru-RU" b="1" dirty="0" err="1"/>
              <a:t>жылдамдықтағы</a:t>
            </a:r>
            <a:r>
              <a:rPr lang="ru-RU" b="1" dirty="0"/>
              <a:t>, </a:t>
            </a:r>
            <a:r>
              <a:rPr lang="ru-RU" b="1" dirty="0" err="1"/>
              <a:t>төмен</a:t>
            </a:r>
            <a:r>
              <a:rPr lang="ru-RU" b="1" dirty="0"/>
              <a:t> </a:t>
            </a:r>
            <a:r>
              <a:rPr lang="ru-RU" b="1" dirty="0" err="1"/>
              <a:t>қуатты</a:t>
            </a:r>
            <a:r>
              <a:rPr lang="ru-RU" b="1" dirty="0"/>
              <a:t> </a:t>
            </a:r>
            <a:r>
              <a:rPr lang="ru-RU" b="1" dirty="0" err="1"/>
              <a:t>сымсыз</a:t>
            </a:r>
            <a:r>
              <a:rPr lang="ru-RU" b="1" dirty="0"/>
              <a:t> </a:t>
            </a:r>
            <a:r>
              <a:rPr lang="ru-RU" b="1" dirty="0" err="1"/>
              <a:t>желілерге</a:t>
            </a:r>
            <a:r>
              <a:rPr lang="ru-RU" b="1" dirty="0"/>
              <a:t> </a:t>
            </a:r>
            <a:r>
              <a:rPr lang="ru-RU" b="1" dirty="0" err="1"/>
              <a:t>арналған</a:t>
            </a:r>
            <a:r>
              <a:rPr lang="ru-RU" b="1" dirty="0"/>
              <a:t> радио стандарты</a:t>
            </a:r>
            <a:r>
              <a:rPr lang="ru-RU" dirty="0"/>
              <a:t>.</a:t>
            </a:r>
          </a:p>
          <a:p>
            <a:endParaRPr lang="ru-KZ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BD5931F-56EF-EC1F-88A9-9B9C95336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0881" y="554196"/>
            <a:ext cx="3954444" cy="947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zigbee что это такое">
            <a:extLst>
              <a:ext uri="{FF2B5EF4-FFF2-40B4-BE49-F238E27FC236}">
                <a16:creationId xmlns:a16="http://schemas.microsoft.com/office/drawing/2014/main" id="{58B8C296-FA76-4EB9-4C55-AE4758730D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699" y="1879759"/>
            <a:ext cx="5136731" cy="4395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265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700B1170-44CE-5BFB-EBE4-A07194129A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1"/>
          <a:stretch>
            <a:fillRect/>
          </a:stretch>
        </p:blipFill>
        <p:spPr bwMode="auto">
          <a:xfrm>
            <a:off x="382588" y="203200"/>
            <a:ext cx="5554028" cy="6339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5EDA7D-C946-626B-1052-001F5087F7E7}"/>
              </a:ext>
            </a:extLst>
          </p:cNvPr>
          <p:cNvSpPr txBox="1"/>
          <p:nvPr/>
        </p:nvSpPr>
        <p:spPr>
          <a:xfrm>
            <a:off x="7230534" y="675608"/>
            <a:ext cx="3894667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dirty="0"/>
              <a:t>IEEE 802.15.4 →</a:t>
            </a:r>
            <a:br>
              <a:rPr lang="kk-KZ" sz="3200" dirty="0"/>
            </a:br>
            <a:endParaRPr lang="en-US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PHY (Physical layer)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MAC (Medium Access Control)</a:t>
            </a:r>
            <a:br>
              <a:rPr lang="kk-KZ" sz="3200" dirty="0"/>
            </a:br>
            <a:endParaRPr lang="en-US" sz="3200" dirty="0"/>
          </a:p>
          <a:p>
            <a:pPr>
              <a:buNone/>
            </a:pPr>
            <a:r>
              <a:rPr lang="en-US" sz="3200" dirty="0"/>
              <a:t>ZigBee →</a:t>
            </a:r>
            <a:br>
              <a:rPr lang="kk-KZ" sz="3200" dirty="0"/>
            </a:br>
            <a:endParaRPr lang="en-US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Network layer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Application layer</a:t>
            </a:r>
          </a:p>
        </p:txBody>
      </p:sp>
    </p:spTree>
    <p:extLst>
      <p:ext uri="{BB962C8B-B14F-4D97-AF65-F5344CB8AC3E}">
        <p14:creationId xmlns:p14="http://schemas.microsoft.com/office/powerpoint/2010/main" val="673069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403153-0687-6E33-B66B-06E57F73F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88"/>
            <a:ext cx="10515600" cy="1325563"/>
          </a:xfrm>
        </p:spPr>
        <p:txBody>
          <a:bodyPr/>
          <a:lstStyle/>
          <a:p>
            <a:r>
              <a:rPr lang="ru-RU" dirty="0" err="1"/>
              <a:t>Жиілік</a:t>
            </a:r>
            <a:r>
              <a:rPr lang="ru-RU" dirty="0"/>
              <a:t> </a:t>
            </a:r>
            <a:r>
              <a:rPr lang="ru-RU" dirty="0" err="1"/>
              <a:t>диапазондары</a:t>
            </a:r>
            <a:endParaRPr lang="ru-KZ" dirty="0"/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8888839E-830D-8373-D920-A9116353B6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1475569"/>
              </p:ext>
            </p:extLst>
          </p:nvPr>
        </p:nvGraphicFramePr>
        <p:xfrm>
          <a:off x="838200" y="1258888"/>
          <a:ext cx="10515600" cy="2072640"/>
        </p:xfrm>
        <a:graphic>
          <a:graphicData uri="http://schemas.openxmlformats.org/drawingml/2006/table">
            <a:tbl>
              <a:tblPr/>
              <a:tblGrid>
                <a:gridCol w="3505200">
                  <a:extLst>
                    <a:ext uri="{9D8B030D-6E8A-4147-A177-3AD203B41FA5}">
                      <a16:colId xmlns:a16="http://schemas.microsoft.com/office/drawing/2014/main" val="129128856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8984210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7014432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800" dirty="0" err="1"/>
                        <a:t>Аймақ</a:t>
                      </a:r>
                      <a:endParaRPr lang="ru-RU" sz="28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800"/>
                        <a:t>Жиілік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800" dirty="0" err="1"/>
                        <a:t>Арна</a:t>
                      </a:r>
                      <a:r>
                        <a:rPr lang="ru-RU" sz="2800" dirty="0"/>
                        <a:t> саны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06945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/>
                        <a:t>Global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800"/>
                        <a:t>2.4 ГГц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2800"/>
                        <a:t>16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35265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/>
                        <a:t>EU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800"/>
                        <a:t>868 МГц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2800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92457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800"/>
                        <a:t>US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800" dirty="0"/>
                        <a:t>915 МГц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KZ" sz="2800" dirty="0"/>
                        <a:t>10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933509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75F4934-16F8-376D-653C-C1F535F00F64}"/>
              </a:ext>
            </a:extLst>
          </p:cNvPr>
          <p:cNvSpPr txBox="1"/>
          <p:nvPr/>
        </p:nvSpPr>
        <p:spPr>
          <a:xfrm>
            <a:off x="838200" y="3663371"/>
            <a:ext cx="1040553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/>
              <a:t>Модуляция: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2.4 ГГц → </a:t>
            </a:r>
            <a:r>
              <a:rPr lang="en-US" sz="2400" dirty="0"/>
              <a:t>O-QPSK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DSSS (Direct Sequence Spread Spectrum)</a:t>
            </a:r>
          </a:p>
          <a:p>
            <a:pPr>
              <a:buNone/>
            </a:pPr>
            <a:r>
              <a:rPr lang="ru-RU" sz="2400" dirty="0" err="1"/>
              <a:t>Бұл</a:t>
            </a:r>
            <a:r>
              <a:rPr lang="ru-RU" sz="2400" dirty="0"/>
              <a:t> не </a:t>
            </a:r>
            <a:r>
              <a:rPr lang="ru-RU" sz="2400" dirty="0" err="1"/>
              <a:t>береді</a:t>
            </a:r>
            <a:r>
              <a:rPr lang="ru-RU" sz="2400" dirty="0"/>
              <a:t>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/>
              <a:t>Шу </a:t>
            </a:r>
            <a:r>
              <a:rPr lang="ru-RU" sz="2400" dirty="0" err="1"/>
              <a:t>тұрақтылығы</a:t>
            </a:r>
            <a:endParaRPr lang="ru-RU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400" dirty="0"/>
              <a:t>SNR </a:t>
            </a:r>
            <a:r>
              <a:rPr lang="ru-RU" sz="2400" dirty="0" err="1"/>
              <a:t>төмен</a:t>
            </a:r>
            <a:r>
              <a:rPr lang="ru-RU" sz="2400" dirty="0"/>
              <a:t> </a:t>
            </a:r>
            <a:r>
              <a:rPr lang="ru-RU" sz="2400" dirty="0" err="1"/>
              <a:t>болса</a:t>
            </a:r>
            <a:r>
              <a:rPr lang="ru-RU" sz="2400" dirty="0"/>
              <a:t> да </a:t>
            </a:r>
            <a:r>
              <a:rPr lang="ru-RU" sz="2400" dirty="0" err="1"/>
              <a:t>жұмыс</a:t>
            </a:r>
            <a:r>
              <a:rPr lang="ru-RU" sz="2400" dirty="0"/>
              <a:t> </a:t>
            </a:r>
            <a:r>
              <a:rPr lang="ru-RU" sz="2400" dirty="0" err="1"/>
              <a:t>істей</a:t>
            </a:r>
            <a:r>
              <a:rPr lang="ru-RU" sz="2400" dirty="0"/>
              <a:t> </a:t>
            </a:r>
            <a:r>
              <a:rPr lang="ru-RU" sz="2400" dirty="0" err="1"/>
              <a:t>алады</a:t>
            </a:r>
            <a:endParaRPr lang="ru-RU" sz="2400" dirty="0"/>
          </a:p>
          <a:p>
            <a:pPr>
              <a:buNone/>
            </a:pPr>
            <a:r>
              <a:rPr lang="ru-RU" sz="2400" b="1" dirty="0"/>
              <a:t>Дерек </a:t>
            </a:r>
            <a:r>
              <a:rPr lang="ru-RU" sz="2400" b="1" dirty="0" err="1"/>
              <a:t>жылдамдығы</a:t>
            </a:r>
            <a:r>
              <a:rPr lang="ru-RU" sz="2400" b="1" dirty="0"/>
              <a:t>:</a:t>
            </a:r>
          </a:p>
          <a:p>
            <a:pPr>
              <a:buNone/>
            </a:pPr>
            <a:r>
              <a:rPr lang="ru-RU" sz="2400" dirty="0"/>
              <a:t>250 </a:t>
            </a:r>
            <a:r>
              <a:rPr lang="en-US" sz="2400" dirty="0"/>
              <a:t>kbps (</a:t>
            </a:r>
            <a:r>
              <a:rPr lang="ru-RU" sz="2400" dirty="0"/>
              <a:t>максимум)</a:t>
            </a:r>
          </a:p>
        </p:txBody>
      </p:sp>
    </p:spTree>
    <p:extLst>
      <p:ext uri="{BB962C8B-B14F-4D97-AF65-F5344CB8AC3E}">
        <p14:creationId xmlns:p14="http://schemas.microsoft.com/office/powerpoint/2010/main" val="18557570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28983B9-19E0-C295-4391-E6675E19C0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7933"/>
            <a:ext cx="10515600" cy="577903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ZigBee </a:t>
            </a:r>
            <a:r>
              <a:rPr lang="ru-RU" dirty="0" err="1"/>
              <a:t>қашықтық</a:t>
            </a:r>
            <a:r>
              <a:rPr lang="ru-RU" dirty="0"/>
              <a:t> </a:t>
            </a:r>
            <a:r>
              <a:rPr lang="ru-RU" dirty="0" err="1"/>
              <a:t>шектеулі</a:t>
            </a:r>
            <a:r>
              <a:rPr lang="ru-RU" dirty="0"/>
              <a:t> </a:t>
            </a:r>
            <a:r>
              <a:rPr lang="ru-RU" dirty="0" err="1"/>
              <a:t>себебі</a:t>
            </a:r>
            <a:r>
              <a:rPr lang="ru-RU" dirty="0"/>
              <a:t>:</a:t>
            </a:r>
          </a:p>
          <a:p>
            <a:r>
              <a:rPr lang="ru-RU" dirty="0" err="1"/>
              <a:t>Жиілік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(</a:t>
            </a:r>
            <a:r>
              <a:rPr lang="el-GR" dirty="0"/>
              <a:t>λ </a:t>
            </a:r>
            <a:r>
              <a:rPr lang="ru-RU" dirty="0" err="1"/>
              <a:t>кіші</a:t>
            </a:r>
            <a:r>
              <a:rPr lang="ru-RU" dirty="0"/>
              <a:t>)</a:t>
            </a:r>
          </a:p>
          <a:p>
            <a:r>
              <a:rPr lang="ru-RU" dirty="0" err="1"/>
              <a:t>Қуат</a:t>
            </a:r>
            <a:r>
              <a:rPr lang="ru-RU" dirty="0"/>
              <a:t> </a:t>
            </a:r>
            <a:r>
              <a:rPr lang="ru-RU" dirty="0" err="1"/>
              <a:t>төмен</a:t>
            </a:r>
            <a:r>
              <a:rPr lang="ru-RU" dirty="0"/>
              <a:t> (~1–10 </a:t>
            </a:r>
            <a:r>
              <a:rPr lang="en-US" dirty="0" err="1"/>
              <a:t>mW</a:t>
            </a:r>
            <a:r>
              <a:rPr lang="en-US" dirty="0"/>
              <a:t>)</a:t>
            </a:r>
          </a:p>
          <a:p>
            <a:endParaRPr lang="ru-KZ" dirty="0"/>
          </a:p>
        </p:txBody>
      </p:sp>
      <p:pic>
        <p:nvPicPr>
          <p:cNvPr id="5" name="Рисунок 4" descr="Изображение выглядит как Шрифт, белый, диаграмма, текс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517CCD56-EEB1-1A9F-0466-ED6676E6D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8591" y="0"/>
            <a:ext cx="5694142" cy="230097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1913AD4-186F-93BA-E33D-31DC8ECA4659}"/>
              </a:ext>
            </a:extLst>
          </p:cNvPr>
          <p:cNvSpPr txBox="1"/>
          <p:nvPr/>
        </p:nvSpPr>
        <p:spPr>
          <a:xfrm>
            <a:off x="838199" y="2929805"/>
            <a:ext cx="11184467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b="1" dirty="0">
                <a:solidFill>
                  <a:srgbClr val="FF0000"/>
                </a:solidFill>
              </a:rPr>
              <a:t>MAC </a:t>
            </a:r>
            <a:r>
              <a:rPr lang="ru-RU" sz="3200" b="1" dirty="0" err="1">
                <a:solidFill>
                  <a:srgbClr val="FF0000"/>
                </a:solidFill>
              </a:rPr>
              <a:t>деңгейі</a:t>
            </a:r>
            <a:endParaRPr lang="ru-RU" sz="3200" b="1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3200" b="1" dirty="0"/>
              <a:t>CSMA/CA </a:t>
            </a:r>
            <a:r>
              <a:rPr lang="ru-RU" sz="3200" b="1" dirty="0" err="1"/>
              <a:t>қолданылады</a:t>
            </a:r>
            <a:endParaRPr lang="ru-RU" sz="3200" b="1" dirty="0"/>
          </a:p>
          <a:p>
            <a:pPr>
              <a:buNone/>
            </a:pPr>
            <a:r>
              <a:rPr lang="en-US" sz="3200" dirty="0"/>
              <a:t>Carrier Sense Multiple Access with Collision Avoidance</a:t>
            </a:r>
          </a:p>
          <a:p>
            <a:pPr>
              <a:buNone/>
            </a:pPr>
            <a:r>
              <a:rPr lang="ru-RU" sz="3200" dirty="0"/>
              <a:t>Процесс:</a:t>
            </a:r>
          </a:p>
          <a:p>
            <a:pPr>
              <a:buFont typeface="+mj-lt"/>
              <a:buAutoNum type="arabicPeriod"/>
            </a:pPr>
            <a:r>
              <a:rPr lang="ru-RU" sz="3200" dirty="0" err="1"/>
              <a:t>Арнаны</a:t>
            </a:r>
            <a:r>
              <a:rPr lang="ru-RU" sz="3200" dirty="0"/>
              <a:t> </a:t>
            </a:r>
            <a:r>
              <a:rPr lang="ru-RU" sz="3200" dirty="0" err="1"/>
              <a:t>тыңдайды</a:t>
            </a:r>
            <a:endParaRPr lang="ru-RU" sz="3200" dirty="0"/>
          </a:p>
          <a:p>
            <a:pPr>
              <a:buFont typeface="+mj-lt"/>
              <a:buAutoNum type="arabicPeriod"/>
            </a:pPr>
            <a:r>
              <a:rPr lang="ru-RU" sz="3200" dirty="0"/>
              <a:t>Бос </a:t>
            </a:r>
            <a:r>
              <a:rPr lang="ru-RU" sz="3200" dirty="0" err="1"/>
              <a:t>болса</a:t>
            </a:r>
            <a:r>
              <a:rPr lang="ru-RU" sz="3200" dirty="0"/>
              <a:t> </a:t>
            </a:r>
            <a:r>
              <a:rPr lang="ru-RU" sz="3200" dirty="0" err="1"/>
              <a:t>жібереді</a:t>
            </a:r>
            <a:endParaRPr lang="ru-RU" sz="3200" dirty="0"/>
          </a:p>
          <a:p>
            <a:pPr>
              <a:buFont typeface="+mj-lt"/>
              <a:buAutoNum type="arabicPeriod"/>
            </a:pPr>
            <a:r>
              <a:rPr lang="ru-RU" sz="3200" dirty="0"/>
              <a:t>Егер бос </a:t>
            </a:r>
            <a:r>
              <a:rPr lang="ru-RU" sz="3200" dirty="0" err="1"/>
              <a:t>емес</a:t>
            </a:r>
            <a:r>
              <a:rPr lang="ru-RU" sz="3200" dirty="0"/>
              <a:t> </a:t>
            </a:r>
            <a:r>
              <a:rPr lang="ru-RU" sz="3200" dirty="0" err="1"/>
              <a:t>болса</a:t>
            </a:r>
            <a:r>
              <a:rPr lang="ru-RU" sz="3200" dirty="0"/>
              <a:t> — </a:t>
            </a:r>
            <a:r>
              <a:rPr lang="ru-RU" sz="3200" dirty="0" err="1"/>
              <a:t>күтеді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22729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629C7C-A07C-C682-FAE3-9BCAE49A4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Топологиялар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85D108-454A-4BB0-4B50-BD40387B259B}"/>
              </a:ext>
            </a:extLst>
          </p:cNvPr>
          <p:cNvSpPr txBox="1"/>
          <p:nvPr/>
        </p:nvSpPr>
        <p:spPr>
          <a:xfrm>
            <a:off x="7466807" y="600839"/>
            <a:ext cx="394546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b="1" dirty="0" err="1"/>
              <a:t>Құрылғы</a:t>
            </a:r>
            <a:r>
              <a:rPr lang="ru-RU" sz="2800" b="1" dirty="0"/>
              <a:t> </a:t>
            </a:r>
            <a:r>
              <a:rPr lang="ru-RU" sz="2800" b="1" dirty="0" err="1"/>
              <a:t>типтері</a:t>
            </a:r>
            <a:endParaRPr lang="ru-RU" sz="2800" b="1" dirty="0"/>
          </a:p>
          <a:p>
            <a:pPr>
              <a:buNone/>
            </a:pPr>
            <a:r>
              <a:rPr lang="en-US" sz="2800" dirty="0"/>
              <a:t>ZigBee </a:t>
            </a:r>
            <a:r>
              <a:rPr lang="ru-RU" sz="2800" dirty="0" err="1"/>
              <a:t>желісінде</a:t>
            </a:r>
            <a:r>
              <a:rPr lang="ru-RU" sz="2800" dirty="0"/>
              <a:t> 3 тип:</a:t>
            </a:r>
          </a:p>
          <a:p>
            <a:pPr>
              <a:buNone/>
            </a:pPr>
            <a:r>
              <a:rPr lang="ru-RU" sz="2800" dirty="0"/>
              <a:t>1️⃣ </a:t>
            </a:r>
            <a:r>
              <a:rPr lang="en-US" sz="2800" dirty="0"/>
              <a:t>Coordinator</a:t>
            </a:r>
          </a:p>
          <a:p>
            <a:r>
              <a:rPr lang="ru-RU" sz="2800" dirty="0" err="1"/>
              <a:t>Біреу</a:t>
            </a:r>
            <a:r>
              <a:rPr lang="ru-RU" sz="2800" dirty="0"/>
              <a:t> </a:t>
            </a:r>
            <a:r>
              <a:rPr lang="ru-RU" sz="2800" dirty="0" err="1"/>
              <a:t>ғана</a:t>
            </a:r>
            <a:endParaRPr lang="ru-RU" sz="2800" dirty="0"/>
          </a:p>
          <a:p>
            <a:r>
              <a:rPr lang="ru-RU" sz="2800" dirty="0" err="1"/>
              <a:t>Желіні</a:t>
            </a:r>
            <a:r>
              <a:rPr lang="ru-RU" sz="2800" dirty="0"/>
              <a:t> </a:t>
            </a:r>
            <a:r>
              <a:rPr lang="ru-RU" sz="2800" dirty="0" err="1"/>
              <a:t>бастайды</a:t>
            </a:r>
            <a:endParaRPr lang="ru-RU" sz="2800" dirty="0"/>
          </a:p>
          <a:p>
            <a:pPr>
              <a:buNone/>
            </a:pPr>
            <a:r>
              <a:rPr lang="ru-RU" sz="2800" dirty="0"/>
              <a:t>2️⃣ </a:t>
            </a:r>
            <a:r>
              <a:rPr lang="en-US" sz="2800" dirty="0"/>
              <a:t>Router</a:t>
            </a:r>
          </a:p>
          <a:p>
            <a:r>
              <a:rPr lang="ru-RU" sz="2800" dirty="0" err="1"/>
              <a:t>Пакеттерді</a:t>
            </a:r>
            <a:r>
              <a:rPr lang="ru-RU" sz="2800" dirty="0"/>
              <a:t> </a:t>
            </a:r>
            <a:r>
              <a:rPr lang="ru-RU" sz="2800" dirty="0" err="1"/>
              <a:t>бағыттайды</a:t>
            </a:r>
            <a:endParaRPr lang="ru-RU" sz="2800" dirty="0"/>
          </a:p>
          <a:p>
            <a:pPr>
              <a:buNone/>
            </a:pPr>
            <a:r>
              <a:rPr lang="ru-RU" sz="2800" dirty="0"/>
              <a:t>3️⃣ </a:t>
            </a:r>
            <a:r>
              <a:rPr lang="en-US" sz="2800" dirty="0"/>
              <a:t>End Device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 err="1"/>
              <a:t>Ұйқы</a:t>
            </a:r>
            <a:r>
              <a:rPr lang="ru-RU" sz="2800" dirty="0"/>
              <a:t> </a:t>
            </a:r>
            <a:r>
              <a:rPr lang="ru-RU" sz="2800" dirty="0" err="1"/>
              <a:t>режимінде</a:t>
            </a:r>
            <a:r>
              <a:rPr lang="ru-RU" sz="2800" dirty="0"/>
              <a:t> </a:t>
            </a:r>
            <a:r>
              <a:rPr lang="ru-RU" sz="2800" dirty="0" err="1"/>
              <a:t>жұмыс</a:t>
            </a:r>
            <a:r>
              <a:rPr lang="ru-RU" sz="2800" dirty="0"/>
              <a:t> </a:t>
            </a:r>
            <a:r>
              <a:rPr lang="ru-RU" sz="2800" dirty="0" err="1"/>
              <a:t>істей</a:t>
            </a:r>
            <a:r>
              <a:rPr lang="ru-RU" sz="2800" dirty="0"/>
              <a:t> </a:t>
            </a:r>
            <a:r>
              <a:rPr lang="ru-RU" sz="2800" dirty="0" err="1"/>
              <a:t>алады</a:t>
            </a:r>
            <a:endParaRPr lang="ru-RU" sz="28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2800" dirty="0"/>
              <a:t>Батарея </a:t>
            </a:r>
            <a:r>
              <a:rPr lang="ru-RU" sz="2800" dirty="0" err="1"/>
              <a:t>үнемдейді</a:t>
            </a:r>
            <a:endParaRPr lang="ru-RU" sz="2800" dirty="0"/>
          </a:p>
        </p:txBody>
      </p:sp>
      <p:pic>
        <p:nvPicPr>
          <p:cNvPr id="1026" name="Picture 2" descr="zigbee что это такое">
            <a:extLst>
              <a:ext uri="{FF2B5EF4-FFF2-40B4-BE49-F238E27FC236}">
                <a16:creationId xmlns:a16="http://schemas.microsoft.com/office/drawing/2014/main" id="{D50504B1-0B4C-755E-3722-4412490046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33" y="2130530"/>
            <a:ext cx="6824312" cy="293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6403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7563BE9-A4E1-165D-5819-F00F1BC26481}"/>
              </a:ext>
            </a:extLst>
          </p:cNvPr>
          <p:cNvSpPr txBox="1"/>
          <p:nvPr/>
        </p:nvSpPr>
        <p:spPr>
          <a:xfrm>
            <a:off x="372533" y="389805"/>
            <a:ext cx="4944534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b="1" dirty="0"/>
              <a:t>Энергия </a:t>
            </a:r>
            <a:r>
              <a:rPr lang="ru-RU" sz="3200" b="1" dirty="0" err="1"/>
              <a:t>режимдері</a:t>
            </a:r>
            <a:endParaRPr lang="ru-RU" sz="3200" b="1" dirty="0"/>
          </a:p>
          <a:p>
            <a:pPr>
              <a:buNone/>
            </a:pPr>
            <a:r>
              <a:rPr lang="en-US" sz="3200" dirty="0"/>
              <a:t>ZigBee </a:t>
            </a:r>
            <a:r>
              <a:rPr lang="ru-RU" sz="3200" dirty="0" err="1"/>
              <a:t>құрылғылары</a:t>
            </a:r>
            <a:r>
              <a:rPr lang="ru-RU" sz="3200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Active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Idle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Sleep</a:t>
            </a:r>
          </a:p>
          <a:p>
            <a:pPr>
              <a:buNone/>
            </a:pPr>
            <a:r>
              <a:rPr lang="en-US" sz="3200" dirty="0"/>
              <a:t>Sleep </a:t>
            </a:r>
            <a:r>
              <a:rPr lang="ru-RU" sz="3200" dirty="0" err="1"/>
              <a:t>режимінде</a:t>
            </a:r>
            <a:r>
              <a:rPr lang="ru-RU" sz="3200" dirty="0"/>
              <a:t> ток </a:t>
            </a:r>
            <a:r>
              <a:rPr lang="ru-RU" sz="3200" dirty="0" err="1"/>
              <a:t>тұтыну</a:t>
            </a:r>
            <a:r>
              <a:rPr lang="ru-RU" sz="3200" dirty="0"/>
              <a:t> → микроампер </a:t>
            </a:r>
            <a:r>
              <a:rPr lang="ru-RU" sz="3200" dirty="0" err="1"/>
              <a:t>деңгейінде</a:t>
            </a:r>
            <a:r>
              <a:rPr lang="ru-RU" sz="3200" dirty="0"/>
              <a:t>.</a:t>
            </a:r>
          </a:p>
          <a:p>
            <a:pPr>
              <a:buNone/>
            </a:pPr>
            <a:endParaRPr lang="ru-RU" sz="3200" dirty="0"/>
          </a:p>
          <a:p>
            <a:pPr>
              <a:buNone/>
            </a:pPr>
            <a:r>
              <a:rPr lang="ru-RU" sz="3200" dirty="0" err="1"/>
              <a:t>Сондықтан</a:t>
            </a:r>
            <a:r>
              <a:rPr lang="ru-RU" sz="3200" dirty="0"/>
              <a:t> батарея 2–5 </a:t>
            </a:r>
            <a:r>
              <a:rPr lang="ru-RU" sz="3200" dirty="0" err="1"/>
              <a:t>жыл</a:t>
            </a:r>
            <a:r>
              <a:rPr lang="ru-RU" sz="3200" dirty="0"/>
              <a:t> </a:t>
            </a:r>
            <a:r>
              <a:rPr lang="ru-RU" sz="3200" dirty="0" err="1"/>
              <a:t>жұмыс</a:t>
            </a:r>
            <a:r>
              <a:rPr lang="ru-RU" sz="3200" dirty="0"/>
              <a:t> </a:t>
            </a:r>
            <a:r>
              <a:rPr lang="ru-RU" sz="3200" dirty="0" err="1"/>
              <a:t>істей</a:t>
            </a:r>
            <a:r>
              <a:rPr lang="ru-RU" sz="3200" dirty="0"/>
              <a:t> </a:t>
            </a:r>
            <a:r>
              <a:rPr lang="ru-RU" sz="3200" dirty="0" err="1"/>
              <a:t>алады</a:t>
            </a:r>
            <a:r>
              <a:rPr lang="ru-RU" sz="32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6AC292-A90F-2692-2BA6-FB2D064D6ADC}"/>
              </a:ext>
            </a:extLst>
          </p:cNvPr>
          <p:cNvSpPr txBox="1"/>
          <p:nvPr/>
        </p:nvSpPr>
        <p:spPr>
          <a:xfrm>
            <a:off x="5816600" y="463603"/>
            <a:ext cx="3903133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3200" b="1" dirty="0"/>
              <a:t>ZigBee </a:t>
            </a:r>
            <a:r>
              <a:rPr lang="ru-RU" sz="3200" b="1" dirty="0" err="1"/>
              <a:t>қайда</a:t>
            </a:r>
            <a:r>
              <a:rPr lang="ru-RU" sz="3200" b="1" dirty="0"/>
              <a:t> </a:t>
            </a:r>
            <a:r>
              <a:rPr lang="ru-RU" sz="3200" b="1" dirty="0" err="1"/>
              <a:t>тиімді</a:t>
            </a:r>
            <a:r>
              <a:rPr lang="ru-RU" sz="3200" b="1" dirty="0"/>
              <a:t>?</a:t>
            </a:r>
          </a:p>
          <a:p>
            <a:pPr>
              <a:buNone/>
            </a:pPr>
            <a:endParaRPr lang="ru-RU" sz="32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3200" dirty="0"/>
              <a:t>Smart Home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/>
              <a:t>Өнеркәсіп</a:t>
            </a:r>
            <a:r>
              <a:rPr lang="ru-RU" sz="3200" dirty="0"/>
              <a:t> </a:t>
            </a:r>
            <a:r>
              <a:rPr lang="ru-RU" sz="3200" dirty="0" err="1"/>
              <a:t>датчиктері</a:t>
            </a:r>
            <a:endParaRPr lang="ru-RU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/>
              <a:t>Ғимарат</a:t>
            </a:r>
            <a:r>
              <a:rPr lang="ru-RU" sz="3200" dirty="0"/>
              <a:t> </a:t>
            </a:r>
            <a:r>
              <a:rPr lang="ru-RU" sz="3200" dirty="0" err="1"/>
              <a:t>автоматтандыру</a:t>
            </a:r>
            <a:endParaRPr lang="ru-RU" sz="3200" dirty="0"/>
          </a:p>
          <a:p>
            <a:pPr>
              <a:buFont typeface="Arial" panose="020B0604020202020204" pitchFamily="34" charset="0"/>
              <a:buChar char="•"/>
            </a:pPr>
            <a:r>
              <a:rPr lang="ru-RU" sz="3200" dirty="0" err="1"/>
              <a:t>Жарық</a:t>
            </a:r>
            <a:r>
              <a:rPr lang="ru-RU" sz="3200" dirty="0"/>
              <a:t> </a:t>
            </a:r>
            <a:r>
              <a:rPr lang="ru-RU" sz="3200" dirty="0" err="1"/>
              <a:t>басқару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10854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604797-4A64-5DDA-2307-079090BC0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848" y="-114708"/>
            <a:ext cx="10515600" cy="1325563"/>
          </a:xfrm>
        </p:spPr>
        <p:txBody>
          <a:bodyPr/>
          <a:lstStyle/>
          <a:p>
            <a:r>
              <a:rPr lang="en-US" dirty="0"/>
              <a:t>LoRa / LoRaWAN</a:t>
            </a:r>
            <a:endParaRPr lang="ru-KZ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F595707-3355-A2B6-FBD3-6BBF2A608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48" y="992707"/>
            <a:ext cx="11076160" cy="262498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LoRa (Long Range)</a:t>
            </a:r>
            <a:r>
              <a:rPr lang="en-US" dirty="0"/>
              <a:t> — </a:t>
            </a:r>
            <a:r>
              <a:rPr lang="ru-RU" dirty="0" err="1"/>
              <a:t>төмен</a:t>
            </a:r>
            <a:r>
              <a:rPr lang="ru-RU" dirty="0"/>
              <a:t> </a:t>
            </a:r>
            <a:r>
              <a:rPr lang="ru-RU" dirty="0" err="1"/>
              <a:t>қуатты</a:t>
            </a:r>
            <a:r>
              <a:rPr lang="ru-RU" dirty="0"/>
              <a:t>, </a:t>
            </a:r>
            <a:r>
              <a:rPr lang="ru-RU" dirty="0" err="1"/>
              <a:t>алыс</a:t>
            </a:r>
            <a:r>
              <a:rPr lang="ru-RU" dirty="0"/>
              <a:t> </a:t>
            </a:r>
            <a:r>
              <a:rPr lang="ru-RU" dirty="0" err="1"/>
              <a:t>қашықтыққа</a:t>
            </a:r>
            <a:r>
              <a:rPr lang="ru-RU" dirty="0"/>
              <a:t> </a:t>
            </a:r>
            <a:r>
              <a:rPr lang="ru-RU" dirty="0" err="1"/>
              <a:t>арналған</a:t>
            </a:r>
            <a:r>
              <a:rPr lang="ru-RU" dirty="0"/>
              <a:t> </a:t>
            </a:r>
            <a:r>
              <a:rPr lang="en-US" dirty="0"/>
              <a:t>LPWAN </a:t>
            </a:r>
            <a:r>
              <a:rPr lang="ru-RU" dirty="0" err="1"/>
              <a:t>технологиясы</a:t>
            </a:r>
            <a:r>
              <a:rPr lang="ru-RU" dirty="0"/>
              <a:t>.</a:t>
            </a:r>
          </a:p>
          <a:p>
            <a:pPr marL="0" indent="0">
              <a:buNone/>
            </a:pPr>
            <a:br>
              <a:rPr lang="ru-RU" dirty="0"/>
            </a:br>
            <a:r>
              <a:rPr lang="en-US" b="1" dirty="0"/>
              <a:t>LoRaWAN</a:t>
            </a:r>
            <a:r>
              <a:rPr lang="en-US" dirty="0"/>
              <a:t> — LoRa </a:t>
            </a:r>
            <a:r>
              <a:rPr lang="ru-RU" dirty="0" err="1"/>
              <a:t>негізіндегі</a:t>
            </a:r>
            <a:r>
              <a:rPr lang="ru-RU" dirty="0"/>
              <a:t> </a:t>
            </a:r>
            <a:r>
              <a:rPr lang="ru-RU" dirty="0" err="1"/>
              <a:t>желілік</a:t>
            </a:r>
            <a:r>
              <a:rPr lang="ru-RU" dirty="0"/>
              <a:t> протокол (</a:t>
            </a:r>
            <a:r>
              <a:rPr lang="en-US" dirty="0"/>
              <a:t>MAC + Network).</a:t>
            </a:r>
          </a:p>
          <a:p>
            <a:pPr marL="0" indent="0">
              <a:buNone/>
            </a:pPr>
            <a:endParaRPr lang="kk-KZ" dirty="0"/>
          </a:p>
          <a:p>
            <a:pPr marL="0" indent="0">
              <a:buNone/>
            </a:pPr>
            <a:r>
              <a:rPr lang="en-US" dirty="0"/>
              <a:t>LoRa → PHY (Chirp Spread Spectrum)</a:t>
            </a:r>
            <a:br>
              <a:rPr lang="en-US" dirty="0"/>
            </a:br>
            <a:r>
              <a:rPr lang="en-US" dirty="0"/>
              <a:t>LoRaWAN → Network + MAC</a:t>
            </a:r>
          </a:p>
          <a:p>
            <a:endParaRPr lang="ru-KZ" dirty="0"/>
          </a:p>
        </p:txBody>
      </p:sp>
      <p:pic>
        <p:nvPicPr>
          <p:cNvPr id="8" name="Рисунок 7" descr="Изображение выглядит как текст, снимок экрана, Шрифт, программное обеспечение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1FBA5BC-154C-E52F-5FC0-500DF656A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703" y="3617689"/>
            <a:ext cx="7729302" cy="287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0432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713</Words>
  <Application>Microsoft Office PowerPoint</Application>
  <PresentationFormat>Широкоэкранный</PresentationFormat>
  <Paragraphs>221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Aptos</vt:lpstr>
      <vt:lpstr>Aptos Display</vt:lpstr>
      <vt:lpstr>Arial</vt:lpstr>
      <vt:lpstr>Тема Office</vt:lpstr>
      <vt:lpstr>Сымсыз сенсорлық желілердегі байланыс протоколдары</vt:lpstr>
      <vt:lpstr>Презентация PowerPoint</vt:lpstr>
      <vt:lpstr>ZigBee стандарты</vt:lpstr>
      <vt:lpstr>Презентация PowerPoint</vt:lpstr>
      <vt:lpstr>Жиілік диапазондары</vt:lpstr>
      <vt:lpstr>Презентация PowerPoint</vt:lpstr>
      <vt:lpstr>Топологиялар</vt:lpstr>
      <vt:lpstr>Презентация PowerPoint</vt:lpstr>
      <vt:lpstr>LoRa / LoRaWAN</vt:lpstr>
      <vt:lpstr>Презентация PowerPoint</vt:lpstr>
      <vt:lpstr>Презентация PowerPoint</vt:lpstr>
      <vt:lpstr>Презентация PowerPoint</vt:lpstr>
      <vt:lpstr>Bluetooth Low Energy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Салыстыру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Карибаев Бейбит</dc:creator>
  <cp:lastModifiedBy>Карибаев Бейбит</cp:lastModifiedBy>
  <cp:revision>15</cp:revision>
  <dcterms:created xsi:type="dcterms:W3CDTF">2026-02-15T16:40:43Z</dcterms:created>
  <dcterms:modified xsi:type="dcterms:W3CDTF">2026-02-16T09:32:08Z</dcterms:modified>
</cp:coreProperties>
</file>